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88" r:id="rId6"/>
    <p:sldId id="264" r:id="rId7"/>
    <p:sldId id="266" r:id="rId8"/>
    <p:sldId id="286" r:id="rId9"/>
    <p:sldId id="287" r:id="rId10"/>
    <p:sldId id="272" r:id="rId11"/>
    <p:sldId id="283" r:id="rId12"/>
    <p:sldId id="273" r:id="rId13"/>
    <p:sldId id="284" r:id="rId14"/>
  </p:sldIdLst>
  <p:sldSz cx="9001125" cy="5040313"/>
  <p:notesSz cx="6858000" cy="9144000"/>
  <p:custDataLst>
    <p:tags r:id="rId16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9DCB"/>
    <a:srgbClr val="C1CB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34"/>
  </p:normalViewPr>
  <p:slideViewPr>
    <p:cSldViewPr>
      <p:cViewPr varScale="1">
        <p:scale>
          <a:sx n="146" d="100"/>
          <a:sy n="146" d="100"/>
        </p:scale>
        <p:origin x="738" y="120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34C3FF-AF43-46C0-9BC1-5787D71FAE57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314378E2-0BCC-4A28-8FC2-5C30A575BE82}">
      <dgm:prSet phldrT="[文本]"/>
      <dgm:spPr>
        <a:solidFill>
          <a:schemeClr val="accent1">
            <a:lumMod val="60000"/>
            <a:lumOff val="4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zh-CN" altLang="en-US" dirty="0"/>
            <a:t>基础类的重写和拓展</a:t>
          </a:r>
        </a:p>
      </dgm:t>
    </dgm:pt>
    <dgm:pt modelId="{BE2683EB-24D2-4395-B44D-2E4AAD18F0EA}" type="parTrans" cxnId="{A958D70C-2D4A-42E1-ADB5-EB4FA8975427}">
      <dgm:prSet/>
      <dgm:spPr/>
      <dgm:t>
        <a:bodyPr/>
        <a:lstStyle/>
        <a:p>
          <a:endParaRPr lang="zh-CN" altLang="en-US"/>
        </a:p>
      </dgm:t>
    </dgm:pt>
    <dgm:pt modelId="{52AC6FB3-34B1-474F-B1BA-A468BF548945}" type="sibTrans" cxnId="{A958D70C-2D4A-42E1-ADB5-EB4FA8975427}">
      <dgm:prSet/>
      <dgm:spPr/>
      <dgm:t>
        <a:bodyPr/>
        <a:lstStyle/>
        <a:p>
          <a:endParaRPr lang="zh-CN" altLang="en-US"/>
        </a:p>
      </dgm:t>
    </dgm:pt>
    <dgm:pt modelId="{1791BFFE-828E-4DED-AAB0-EBD5C704FAF5}">
      <dgm:prSet phldrT="[文本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dirty="0"/>
            <a:t>重写</a:t>
          </a:r>
          <a:r>
            <a:rPr lang="en-US" altLang="zh-CN" dirty="0">
              <a:solidFill>
                <a:schemeClr val="bg1"/>
              </a:solidFill>
            </a:rPr>
            <a:t>visitor</a:t>
          </a:r>
          <a:r>
            <a:rPr lang="zh-CN" altLang="en-US" dirty="0"/>
            <a:t>实现</a:t>
          </a:r>
          <a:r>
            <a:rPr lang="en-US" altLang="zh-CN" dirty="0"/>
            <a:t>SQL</a:t>
          </a:r>
          <a:r>
            <a:rPr lang="zh-CN" altLang="en-US" dirty="0"/>
            <a:t>查询和解析</a:t>
          </a:r>
        </a:p>
      </dgm:t>
    </dgm:pt>
    <dgm:pt modelId="{F8B3C9A7-34EA-4EB8-BC5A-72BD9E75EF13}" type="parTrans" cxnId="{3B858755-6668-405D-A81B-7F9FAEE7190D}">
      <dgm:prSet/>
      <dgm:spPr/>
      <dgm:t>
        <a:bodyPr/>
        <a:lstStyle/>
        <a:p>
          <a:endParaRPr lang="zh-CN" altLang="en-US"/>
        </a:p>
      </dgm:t>
    </dgm:pt>
    <dgm:pt modelId="{D4050434-DD07-402D-BA4C-A01267BE0C65}" type="sibTrans" cxnId="{3B858755-6668-405D-A81B-7F9FAEE7190D}">
      <dgm:prSet/>
      <dgm:spPr/>
      <dgm:t>
        <a:bodyPr/>
        <a:lstStyle/>
        <a:p>
          <a:endParaRPr lang="zh-CN" altLang="en-US"/>
        </a:p>
      </dgm:t>
    </dgm:pt>
    <dgm:pt modelId="{8BCB0C24-43DA-48CC-8DBA-10668B58818D}">
      <dgm:prSet phldrT="[文本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1600" dirty="0"/>
            <a:t>基本功能外，还实现了多表</a:t>
          </a:r>
          <a:r>
            <a:rPr lang="en-US" altLang="zh-CN" sz="1600" dirty="0"/>
            <a:t>JOIN</a:t>
          </a:r>
          <a:r>
            <a:rPr lang="zh-CN" altLang="en-US" sz="1600" dirty="0"/>
            <a:t>、多条件</a:t>
          </a:r>
          <a:r>
            <a:rPr lang="en-US" altLang="zh-CN" sz="1600" dirty="0"/>
            <a:t>AND/OR</a:t>
          </a:r>
          <a:r>
            <a:rPr lang="zh-CN" altLang="en-US" sz="1600" dirty="0"/>
            <a:t>逻辑、查询拓展语法</a:t>
          </a:r>
        </a:p>
      </dgm:t>
    </dgm:pt>
    <dgm:pt modelId="{287C4CBA-2894-472D-8E1D-D29A956DA1DC}" type="parTrans" cxnId="{34F49B66-0C0F-4C8A-8256-7D6FA7FDE5D7}">
      <dgm:prSet/>
      <dgm:spPr/>
      <dgm:t>
        <a:bodyPr/>
        <a:lstStyle/>
        <a:p>
          <a:endParaRPr lang="zh-CN" altLang="en-US"/>
        </a:p>
      </dgm:t>
    </dgm:pt>
    <dgm:pt modelId="{529E81BD-6D1A-428B-BA41-D0F01040AFC5}" type="sibTrans" cxnId="{34F49B66-0C0F-4C8A-8256-7D6FA7FDE5D7}">
      <dgm:prSet/>
      <dgm:spPr/>
      <dgm:t>
        <a:bodyPr/>
        <a:lstStyle/>
        <a:p>
          <a:endParaRPr lang="zh-CN" altLang="en-US"/>
        </a:p>
      </dgm:t>
    </dgm:pt>
    <dgm:pt modelId="{71946317-F835-4A54-A865-7EAC980C6574}" type="pres">
      <dgm:prSet presAssocID="{2A34C3FF-AF43-46C0-9BC1-5787D71FAE57}" presName="Name0" presStyleCnt="0">
        <dgm:presLayoutVars>
          <dgm:dir/>
          <dgm:resizeHandles val="exact"/>
        </dgm:presLayoutVars>
      </dgm:prSet>
      <dgm:spPr/>
    </dgm:pt>
    <dgm:pt modelId="{F33F43E3-AC0F-46C0-AA15-31C330F14342}" type="pres">
      <dgm:prSet presAssocID="{2A34C3FF-AF43-46C0-9BC1-5787D71FAE57}" presName="vNodes" presStyleCnt="0"/>
      <dgm:spPr/>
    </dgm:pt>
    <dgm:pt modelId="{BDC0BD74-0376-40CD-8572-CC8EC7DC5EEE}" type="pres">
      <dgm:prSet presAssocID="{314378E2-0BCC-4A28-8FC2-5C30A575BE82}" presName="node" presStyleLbl="node1" presStyleIdx="0" presStyleCnt="3">
        <dgm:presLayoutVars>
          <dgm:bulletEnabled val="1"/>
        </dgm:presLayoutVars>
      </dgm:prSet>
      <dgm:spPr/>
    </dgm:pt>
    <dgm:pt modelId="{07FC3BCA-5BAB-42A2-AC8B-20B211B28D7E}" type="pres">
      <dgm:prSet presAssocID="{52AC6FB3-34B1-474F-B1BA-A468BF548945}" presName="spacerT" presStyleCnt="0"/>
      <dgm:spPr/>
    </dgm:pt>
    <dgm:pt modelId="{09C1B006-F9CD-4B62-A40B-C577750CEF74}" type="pres">
      <dgm:prSet presAssocID="{52AC6FB3-34B1-474F-B1BA-A468BF548945}" presName="sibTrans" presStyleLbl="sibTrans2D1" presStyleIdx="0" presStyleCnt="2"/>
      <dgm:spPr/>
    </dgm:pt>
    <dgm:pt modelId="{4067D82D-5FE6-4925-A869-717F45D71EDF}" type="pres">
      <dgm:prSet presAssocID="{52AC6FB3-34B1-474F-B1BA-A468BF548945}" presName="spacerB" presStyleCnt="0"/>
      <dgm:spPr/>
    </dgm:pt>
    <dgm:pt modelId="{ADF8C96B-F276-4D5A-9CF4-7590CC1D7302}" type="pres">
      <dgm:prSet presAssocID="{1791BFFE-828E-4DED-AAB0-EBD5C704FAF5}" presName="node" presStyleLbl="node1" presStyleIdx="1" presStyleCnt="3">
        <dgm:presLayoutVars>
          <dgm:bulletEnabled val="1"/>
        </dgm:presLayoutVars>
      </dgm:prSet>
      <dgm:spPr/>
    </dgm:pt>
    <dgm:pt modelId="{AFECD3EB-6B9F-4FC1-B4AD-75E7F8BBD5EB}" type="pres">
      <dgm:prSet presAssocID="{2A34C3FF-AF43-46C0-9BC1-5787D71FAE57}" presName="sibTransLast" presStyleLbl="sibTrans2D1" presStyleIdx="1" presStyleCnt="2"/>
      <dgm:spPr/>
    </dgm:pt>
    <dgm:pt modelId="{173F11DB-2813-4D1E-A0BA-E45B2C503F68}" type="pres">
      <dgm:prSet presAssocID="{2A34C3FF-AF43-46C0-9BC1-5787D71FAE57}" presName="connectorText" presStyleLbl="sibTrans2D1" presStyleIdx="1" presStyleCnt="2"/>
      <dgm:spPr/>
    </dgm:pt>
    <dgm:pt modelId="{B752F768-A499-468F-95A7-D1C42CE2FD9F}" type="pres">
      <dgm:prSet presAssocID="{2A34C3FF-AF43-46C0-9BC1-5787D71FAE57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A958D70C-2D4A-42E1-ADB5-EB4FA8975427}" srcId="{2A34C3FF-AF43-46C0-9BC1-5787D71FAE57}" destId="{314378E2-0BCC-4A28-8FC2-5C30A575BE82}" srcOrd="0" destOrd="0" parTransId="{BE2683EB-24D2-4395-B44D-2E4AAD18F0EA}" sibTransId="{52AC6FB3-34B1-474F-B1BA-A468BF548945}"/>
    <dgm:cxn modelId="{3D8A7B11-8FE5-4211-B259-6A590BBAC9E0}" type="presOf" srcId="{2A34C3FF-AF43-46C0-9BC1-5787D71FAE57}" destId="{71946317-F835-4A54-A865-7EAC980C6574}" srcOrd="0" destOrd="0" presId="urn:microsoft.com/office/officeart/2005/8/layout/equation2"/>
    <dgm:cxn modelId="{34F49B66-0C0F-4C8A-8256-7D6FA7FDE5D7}" srcId="{2A34C3FF-AF43-46C0-9BC1-5787D71FAE57}" destId="{8BCB0C24-43DA-48CC-8DBA-10668B58818D}" srcOrd="2" destOrd="0" parTransId="{287C4CBA-2894-472D-8E1D-D29A956DA1DC}" sibTransId="{529E81BD-6D1A-428B-BA41-D0F01040AFC5}"/>
    <dgm:cxn modelId="{21179F69-90B6-409B-AC62-7DC315F0FD38}" type="presOf" srcId="{52AC6FB3-34B1-474F-B1BA-A468BF548945}" destId="{09C1B006-F9CD-4B62-A40B-C577750CEF74}" srcOrd="0" destOrd="0" presId="urn:microsoft.com/office/officeart/2005/8/layout/equation2"/>
    <dgm:cxn modelId="{0CAB2C71-25FA-424F-B502-1CE80DB3A1BA}" type="presOf" srcId="{8BCB0C24-43DA-48CC-8DBA-10668B58818D}" destId="{B752F768-A499-468F-95A7-D1C42CE2FD9F}" srcOrd="0" destOrd="0" presId="urn:microsoft.com/office/officeart/2005/8/layout/equation2"/>
    <dgm:cxn modelId="{3B858755-6668-405D-A81B-7F9FAEE7190D}" srcId="{2A34C3FF-AF43-46C0-9BC1-5787D71FAE57}" destId="{1791BFFE-828E-4DED-AAB0-EBD5C704FAF5}" srcOrd="1" destOrd="0" parTransId="{F8B3C9A7-34EA-4EB8-BC5A-72BD9E75EF13}" sibTransId="{D4050434-DD07-402D-BA4C-A01267BE0C65}"/>
    <dgm:cxn modelId="{4174337A-6AAB-474B-A885-662045FB1697}" type="presOf" srcId="{1791BFFE-828E-4DED-AAB0-EBD5C704FAF5}" destId="{ADF8C96B-F276-4D5A-9CF4-7590CC1D7302}" srcOrd="0" destOrd="0" presId="urn:microsoft.com/office/officeart/2005/8/layout/equation2"/>
    <dgm:cxn modelId="{17B001A6-D66C-45F8-8EB2-9303F85B5BFD}" type="presOf" srcId="{D4050434-DD07-402D-BA4C-A01267BE0C65}" destId="{AFECD3EB-6B9F-4FC1-B4AD-75E7F8BBD5EB}" srcOrd="0" destOrd="0" presId="urn:microsoft.com/office/officeart/2005/8/layout/equation2"/>
    <dgm:cxn modelId="{85D6D2AF-DAD2-42A5-97B8-3B551C78B795}" type="presOf" srcId="{D4050434-DD07-402D-BA4C-A01267BE0C65}" destId="{173F11DB-2813-4D1E-A0BA-E45B2C503F68}" srcOrd="1" destOrd="0" presId="urn:microsoft.com/office/officeart/2005/8/layout/equation2"/>
    <dgm:cxn modelId="{734654C5-6222-4776-B65C-36BAFF214E56}" type="presOf" srcId="{314378E2-0BCC-4A28-8FC2-5C30A575BE82}" destId="{BDC0BD74-0376-40CD-8572-CC8EC7DC5EEE}" srcOrd="0" destOrd="0" presId="urn:microsoft.com/office/officeart/2005/8/layout/equation2"/>
    <dgm:cxn modelId="{50DF57D8-CA3E-4FD5-9A69-5AB2C71C0E2C}" type="presParOf" srcId="{71946317-F835-4A54-A865-7EAC980C6574}" destId="{F33F43E3-AC0F-46C0-AA15-31C330F14342}" srcOrd="0" destOrd="0" presId="urn:microsoft.com/office/officeart/2005/8/layout/equation2"/>
    <dgm:cxn modelId="{DB98EB95-4714-4C17-B569-FADADE8A48A2}" type="presParOf" srcId="{F33F43E3-AC0F-46C0-AA15-31C330F14342}" destId="{BDC0BD74-0376-40CD-8572-CC8EC7DC5EEE}" srcOrd="0" destOrd="0" presId="urn:microsoft.com/office/officeart/2005/8/layout/equation2"/>
    <dgm:cxn modelId="{0A92CE72-AB4C-4F60-9A87-EABAFB8C8C88}" type="presParOf" srcId="{F33F43E3-AC0F-46C0-AA15-31C330F14342}" destId="{07FC3BCA-5BAB-42A2-AC8B-20B211B28D7E}" srcOrd="1" destOrd="0" presId="urn:microsoft.com/office/officeart/2005/8/layout/equation2"/>
    <dgm:cxn modelId="{91759B81-9D9F-459F-8D09-38260AC8EE5F}" type="presParOf" srcId="{F33F43E3-AC0F-46C0-AA15-31C330F14342}" destId="{09C1B006-F9CD-4B62-A40B-C577750CEF74}" srcOrd="2" destOrd="0" presId="urn:microsoft.com/office/officeart/2005/8/layout/equation2"/>
    <dgm:cxn modelId="{045A4AF0-C205-4760-922E-27987345A4DE}" type="presParOf" srcId="{F33F43E3-AC0F-46C0-AA15-31C330F14342}" destId="{4067D82D-5FE6-4925-A869-717F45D71EDF}" srcOrd="3" destOrd="0" presId="urn:microsoft.com/office/officeart/2005/8/layout/equation2"/>
    <dgm:cxn modelId="{202A2C39-DF38-4D60-9DEB-42F09E4C0F1B}" type="presParOf" srcId="{F33F43E3-AC0F-46C0-AA15-31C330F14342}" destId="{ADF8C96B-F276-4D5A-9CF4-7590CC1D7302}" srcOrd="4" destOrd="0" presId="urn:microsoft.com/office/officeart/2005/8/layout/equation2"/>
    <dgm:cxn modelId="{AA6993C4-6894-49FF-A681-BCFB84DF9786}" type="presParOf" srcId="{71946317-F835-4A54-A865-7EAC980C6574}" destId="{AFECD3EB-6B9F-4FC1-B4AD-75E7F8BBD5EB}" srcOrd="1" destOrd="0" presId="urn:microsoft.com/office/officeart/2005/8/layout/equation2"/>
    <dgm:cxn modelId="{CDA2C187-566F-4299-959D-DD4C6591FFB7}" type="presParOf" srcId="{AFECD3EB-6B9F-4FC1-B4AD-75E7F8BBD5EB}" destId="{173F11DB-2813-4D1E-A0BA-E45B2C503F68}" srcOrd="0" destOrd="0" presId="urn:microsoft.com/office/officeart/2005/8/layout/equation2"/>
    <dgm:cxn modelId="{99256F51-2528-403B-BC51-CDF4DC7F8C1E}" type="presParOf" srcId="{71946317-F835-4A54-A865-7EAC980C6574}" destId="{B752F768-A499-468F-95A7-D1C42CE2FD9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0BD74-0376-40CD-8572-CC8EC7DC5EEE}">
      <dsp:nvSpPr>
        <dsp:cNvPr id="0" name=""/>
        <dsp:cNvSpPr/>
      </dsp:nvSpPr>
      <dsp:spPr>
        <a:xfrm>
          <a:off x="1658304" y="1899"/>
          <a:ext cx="1258962" cy="125896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基础类的重写和拓展</a:t>
          </a:r>
        </a:p>
      </dsp:txBody>
      <dsp:txXfrm>
        <a:off x="1842675" y="186270"/>
        <a:ext cx="890220" cy="890220"/>
      </dsp:txXfrm>
    </dsp:sp>
    <dsp:sp modelId="{09C1B006-F9CD-4B62-A40B-C577750CEF74}">
      <dsp:nvSpPr>
        <dsp:cNvPr id="0" name=""/>
        <dsp:cNvSpPr/>
      </dsp:nvSpPr>
      <dsp:spPr>
        <a:xfrm>
          <a:off x="1922686" y="1363089"/>
          <a:ext cx="730198" cy="73019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2019474" y="1642317"/>
        <a:ext cx="536622" cy="171742"/>
      </dsp:txXfrm>
    </dsp:sp>
    <dsp:sp modelId="{ADF8C96B-F276-4D5A-9CF4-7590CC1D7302}">
      <dsp:nvSpPr>
        <dsp:cNvPr id="0" name=""/>
        <dsp:cNvSpPr/>
      </dsp:nvSpPr>
      <dsp:spPr>
        <a:xfrm>
          <a:off x="1658304" y="2195515"/>
          <a:ext cx="1258962" cy="1258962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重写</a:t>
          </a:r>
          <a:r>
            <a:rPr lang="en-US" altLang="zh-CN" sz="1400" kern="1200" dirty="0">
              <a:solidFill>
                <a:schemeClr val="bg1"/>
              </a:solidFill>
            </a:rPr>
            <a:t>visitor</a:t>
          </a:r>
          <a:r>
            <a:rPr lang="zh-CN" altLang="en-US" sz="1400" kern="1200" dirty="0"/>
            <a:t>实现</a:t>
          </a:r>
          <a:r>
            <a:rPr lang="en-US" altLang="zh-CN" sz="1400" kern="1200" dirty="0"/>
            <a:t>SQL</a:t>
          </a:r>
          <a:r>
            <a:rPr lang="zh-CN" altLang="en-US" sz="1400" kern="1200" dirty="0"/>
            <a:t>查询和解析</a:t>
          </a:r>
        </a:p>
      </dsp:txBody>
      <dsp:txXfrm>
        <a:off x="1842675" y="2379886"/>
        <a:ext cx="890220" cy="890220"/>
      </dsp:txXfrm>
    </dsp:sp>
    <dsp:sp modelId="{AFECD3EB-6B9F-4FC1-B4AD-75E7F8BBD5EB}">
      <dsp:nvSpPr>
        <dsp:cNvPr id="0" name=""/>
        <dsp:cNvSpPr/>
      </dsp:nvSpPr>
      <dsp:spPr>
        <a:xfrm>
          <a:off x="3106110" y="1494021"/>
          <a:ext cx="400349" cy="4683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>
        <a:off x="3106110" y="1587688"/>
        <a:ext cx="280244" cy="280999"/>
      </dsp:txXfrm>
    </dsp:sp>
    <dsp:sp modelId="{B752F768-A499-468F-95A7-D1C42CE2FD9F}">
      <dsp:nvSpPr>
        <dsp:cNvPr id="0" name=""/>
        <dsp:cNvSpPr/>
      </dsp:nvSpPr>
      <dsp:spPr>
        <a:xfrm>
          <a:off x="3672643" y="469226"/>
          <a:ext cx="2517924" cy="2517924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基本功能外，还实现了多表</a:t>
          </a:r>
          <a:r>
            <a:rPr lang="en-US" altLang="zh-CN" sz="1600" kern="1200" dirty="0"/>
            <a:t>JOIN</a:t>
          </a:r>
          <a:r>
            <a:rPr lang="zh-CN" altLang="en-US" sz="1600" kern="1200" dirty="0"/>
            <a:t>、多条件</a:t>
          </a:r>
          <a:r>
            <a:rPr lang="en-US" altLang="zh-CN" sz="1600" kern="1200" dirty="0"/>
            <a:t>AND/OR</a:t>
          </a:r>
          <a:r>
            <a:rPr lang="zh-CN" altLang="en-US" sz="1600" kern="1200" dirty="0"/>
            <a:t>逻辑、查询拓展语法</a:t>
          </a:r>
        </a:p>
      </dsp:txBody>
      <dsp:txXfrm>
        <a:off x="4041384" y="837967"/>
        <a:ext cx="1780442" cy="1780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AB398-9F21-423B-B22B-1C9484A4DD8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36873-609B-492A-87B1-54A93CD1BD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7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70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297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39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64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94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7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27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0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73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36873-609B-492A-87B1-54A93CD1BD9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2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27) 新建文件夹\0f1ac98d7ad0e382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871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4"/>
          <p:cNvSpPr txBox="1"/>
          <p:nvPr/>
        </p:nvSpPr>
        <p:spPr>
          <a:xfrm>
            <a:off x="-251966" y="1224012"/>
            <a:ext cx="569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数据库大作业展示</a:t>
            </a:r>
          </a:p>
        </p:txBody>
      </p:sp>
      <p:sp>
        <p:nvSpPr>
          <p:cNvPr id="6" name="文本框 24"/>
          <p:cNvSpPr txBox="1"/>
          <p:nvPr/>
        </p:nvSpPr>
        <p:spPr>
          <a:xfrm>
            <a:off x="828154" y="2158000"/>
            <a:ext cx="2880320" cy="307777"/>
          </a:xfrm>
          <a:prstGeom prst="rect">
            <a:avLst/>
          </a:prstGeom>
          <a:solidFill>
            <a:srgbClr val="919D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报告人：周彦如  余齐齐  彭维方</a:t>
            </a:r>
          </a:p>
        </p:txBody>
      </p:sp>
    </p:spTree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180082" y="43192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:\Documents and Settings\Administrator\桌面\新建文件夹 (2)\5.15封面参考\复件 (27) 新建文件夹\0f1ac98d7ad0e382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70416">
            <a:off x="7198970" y="309105"/>
            <a:ext cx="2526441" cy="142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7740922" y="1224012"/>
            <a:ext cx="936104" cy="1296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文本框 24"/>
          <p:cNvSpPr txBox="1"/>
          <p:nvPr/>
        </p:nvSpPr>
        <p:spPr>
          <a:xfrm>
            <a:off x="36066" y="15492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1.</a:t>
            </a:r>
            <a:r>
              <a:rPr lang="zh-CN" altLang="en-US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查询模块</a:t>
            </a:r>
          </a:p>
        </p:txBody>
      </p:sp>
      <p:sp>
        <p:nvSpPr>
          <p:cNvPr id="2" name="椭圆 14"/>
          <p:cNvSpPr/>
          <p:nvPr/>
        </p:nvSpPr>
        <p:spPr>
          <a:xfrm>
            <a:off x="3672647" y="2143767"/>
            <a:ext cx="1591605" cy="158326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">
            <a:noFill/>
          </a:ln>
        </p:spPr>
        <p:txBody>
          <a:bodyPr lIns="67391" tIns="33696" rIns="67391" bIns="33696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任意多边形 15"/>
          <p:cNvSpPr/>
          <p:nvPr/>
        </p:nvSpPr>
        <p:spPr>
          <a:xfrm>
            <a:off x="755485" y="1657236"/>
            <a:ext cx="3664911" cy="1233244"/>
          </a:xfrm>
          <a:custGeom>
            <a:avLst/>
            <a:gdLst>
              <a:gd name="txL" fmla="*/ 0 w 4963098"/>
              <a:gd name="txT" fmla="*/ 0 h 1676733"/>
              <a:gd name="txR" fmla="*/ 4963098 w 4963098"/>
              <a:gd name="txB" fmla="*/ 1676733 h 1676733"/>
            </a:gdLst>
            <a:ahLst/>
            <a:cxnLst>
              <a:cxn ang="0">
                <a:pos x="4963098" y="0"/>
              </a:cxn>
              <a:cxn ang="0">
                <a:pos x="4963098" y="529569"/>
              </a:cxn>
              <a:cxn ang="0">
                <a:pos x="4904851" y="532510"/>
              </a:cxn>
              <a:cxn ang="0">
                <a:pos x="3822718" y="1614644"/>
              </a:cxn>
              <a:cxn ang="0">
                <a:pos x="3819744" y="1673539"/>
              </a:cxn>
              <a:cxn ang="0">
                <a:pos x="3461656" y="1673539"/>
              </a:cxn>
              <a:cxn ang="0">
                <a:pos x="3461656" y="1676733"/>
              </a:cxn>
              <a:cxn ang="0">
                <a:pos x="0" y="1676733"/>
              </a:cxn>
              <a:cxn ang="0">
                <a:pos x="0" y="1210789"/>
              </a:cxn>
              <a:cxn ang="0">
                <a:pos x="3317336" y="1210789"/>
              </a:cxn>
              <a:cxn ang="0">
                <a:pos x="3397184" y="997304"/>
              </a:cxn>
              <a:cxn ang="0">
                <a:pos x="4798481" y="8312"/>
              </a:cxn>
            </a:cxnLst>
            <a:rect l="txL" t="txT" r="txR" b="txB"/>
            <a:pathLst>
              <a:path w="4963098" h="1676733">
                <a:moveTo>
                  <a:pt x="4963098" y="0"/>
                </a:moveTo>
                <a:lnTo>
                  <a:pt x="4963098" y="529569"/>
                </a:lnTo>
                <a:lnTo>
                  <a:pt x="4904851" y="532510"/>
                </a:lnTo>
                <a:cubicBezTo>
                  <a:pt x="4334273" y="590456"/>
                  <a:pt x="3880663" y="1044066"/>
                  <a:pt x="3822718" y="1614644"/>
                </a:cubicBezTo>
                <a:lnTo>
                  <a:pt x="3819744" y="1673539"/>
                </a:lnTo>
                <a:lnTo>
                  <a:pt x="3461656" y="1673539"/>
                </a:lnTo>
                <a:lnTo>
                  <a:pt x="3461656" y="1676733"/>
                </a:lnTo>
                <a:lnTo>
                  <a:pt x="0" y="1676733"/>
                </a:lnTo>
                <a:lnTo>
                  <a:pt x="0" y="1210789"/>
                </a:lnTo>
                <a:lnTo>
                  <a:pt x="3317336" y="1210789"/>
                </a:lnTo>
                <a:lnTo>
                  <a:pt x="3397184" y="997304"/>
                </a:lnTo>
                <a:cubicBezTo>
                  <a:pt x="3653890" y="458266"/>
                  <a:pt x="4178296" y="71296"/>
                  <a:pt x="4798481" y="8312"/>
                </a:cubicBezTo>
                <a:close/>
              </a:path>
            </a:pathLst>
          </a:custGeom>
          <a:solidFill>
            <a:srgbClr val="919DCB"/>
          </a:solidFill>
          <a:ln w="12700">
            <a:noFill/>
          </a:ln>
        </p:spPr>
        <p:txBody>
          <a:bodyPr lIns="67391" tIns="33696" rIns="67391" bIns="33696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任意多边形 16"/>
          <p:cNvSpPr/>
          <p:nvPr/>
        </p:nvSpPr>
        <p:spPr>
          <a:xfrm rot="-10800000" flipV="1">
            <a:off x="4528222" y="1659570"/>
            <a:ext cx="3652019" cy="1229743"/>
          </a:xfrm>
          <a:custGeom>
            <a:avLst/>
            <a:gdLst>
              <a:gd name="txL" fmla="*/ 0 w 4946769"/>
              <a:gd name="txT" fmla="*/ 0 h 1673539"/>
              <a:gd name="txR" fmla="*/ 4946769 w 4946769"/>
              <a:gd name="txB" fmla="*/ 1673539 h 1673539"/>
            </a:gdLst>
            <a:ahLst/>
            <a:cxnLst>
              <a:cxn ang="0">
                <a:pos x="4946769" y="0"/>
              </a:cxn>
              <a:cxn ang="0">
                <a:pos x="4782152" y="8312"/>
              </a:cxn>
              <a:cxn ang="0">
                <a:pos x="3380855" y="997304"/>
              </a:cxn>
              <a:cxn ang="0">
                <a:pos x="3303396" y="1204401"/>
              </a:cxn>
              <a:cxn ang="0">
                <a:pos x="0" y="1204401"/>
              </a:cxn>
              <a:cxn ang="0">
                <a:pos x="0" y="1670345"/>
              </a:cxn>
              <a:cxn ang="0">
                <a:pos x="3215503" y="1670345"/>
              </a:cxn>
              <a:cxn ang="0">
                <a:pos x="3215352" y="1673539"/>
              </a:cxn>
              <a:cxn ang="0">
                <a:pos x="3803415" y="1673539"/>
              </a:cxn>
              <a:cxn ang="0">
                <a:pos x="3806389" y="1614644"/>
              </a:cxn>
              <a:cxn ang="0">
                <a:pos x="4888522" y="532510"/>
              </a:cxn>
              <a:cxn ang="0">
                <a:pos x="4946769" y="529569"/>
              </a:cxn>
            </a:cxnLst>
            <a:rect l="txL" t="txT" r="txR" b="txB"/>
            <a:pathLst>
              <a:path w="4946769" h="1673539">
                <a:moveTo>
                  <a:pt x="4946769" y="0"/>
                </a:moveTo>
                <a:lnTo>
                  <a:pt x="4782152" y="8312"/>
                </a:lnTo>
                <a:cubicBezTo>
                  <a:pt x="4161967" y="71296"/>
                  <a:pt x="3637561" y="458266"/>
                  <a:pt x="3380855" y="997304"/>
                </a:cubicBezTo>
                <a:lnTo>
                  <a:pt x="3303396" y="1204401"/>
                </a:lnTo>
                <a:lnTo>
                  <a:pt x="0" y="1204401"/>
                </a:lnTo>
                <a:lnTo>
                  <a:pt x="0" y="1670345"/>
                </a:lnTo>
                <a:lnTo>
                  <a:pt x="3215503" y="1670345"/>
                </a:lnTo>
                <a:lnTo>
                  <a:pt x="3215352" y="1673539"/>
                </a:lnTo>
                <a:lnTo>
                  <a:pt x="3803415" y="1673539"/>
                </a:lnTo>
                <a:lnTo>
                  <a:pt x="3806389" y="1614644"/>
                </a:lnTo>
                <a:cubicBezTo>
                  <a:pt x="3864334" y="1044066"/>
                  <a:pt x="4317944" y="590456"/>
                  <a:pt x="4888522" y="532510"/>
                </a:cubicBezTo>
                <a:lnTo>
                  <a:pt x="4946769" y="529569"/>
                </a:lnTo>
                <a:close/>
              </a:path>
            </a:pathLst>
          </a:custGeom>
          <a:solidFill>
            <a:srgbClr val="C1CBE6"/>
          </a:solidFill>
          <a:ln w="12700">
            <a:noFill/>
          </a:ln>
        </p:spPr>
        <p:txBody>
          <a:bodyPr lIns="67391" tIns="33696" rIns="67391" bIns="33696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任意多边形 17"/>
          <p:cNvSpPr/>
          <p:nvPr/>
        </p:nvSpPr>
        <p:spPr>
          <a:xfrm rot="10800000">
            <a:off x="4528222" y="2990819"/>
            <a:ext cx="3652019" cy="1232077"/>
          </a:xfrm>
          <a:custGeom>
            <a:avLst/>
            <a:gdLst>
              <a:gd name="txL" fmla="*/ 0 w 4946769"/>
              <a:gd name="txT" fmla="*/ 0 h 1676733"/>
              <a:gd name="txR" fmla="*/ 4946769 w 4946769"/>
              <a:gd name="txB" fmla="*/ 1676733 h 1676733"/>
            </a:gdLst>
            <a:ahLst/>
            <a:cxnLst>
              <a:cxn ang="0">
                <a:pos x="3461656" y="1676733"/>
              </a:cxn>
              <a:cxn ang="0">
                <a:pos x="0" y="1676733"/>
              </a:cxn>
              <a:cxn ang="0">
                <a:pos x="0" y="1210789"/>
              </a:cxn>
              <a:cxn ang="0">
                <a:pos x="3301007" y="1210789"/>
              </a:cxn>
              <a:cxn ang="0">
                <a:pos x="3380855" y="997304"/>
              </a:cxn>
              <a:cxn ang="0">
                <a:pos x="4782152" y="8312"/>
              </a:cxn>
              <a:cxn ang="0">
                <a:pos x="4946769" y="0"/>
              </a:cxn>
              <a:cxn ang="0">
                <a:pos x="4946769" y="529569"/>
              </a:cxn>
              <a:cxn ang="0">
                <a:pos x="4888522" y="532510"/>
              </a:cxn>
              <a:cxn ang="0">
                <a:pos x="3806389" y="1614644"/>
              </a:cxn>
              <a:cxn ang="0">
                <a:pos x="3803415" y="1673539"/>
              </a:cxn>
              <a:cxn ang="0">
                <a:pos x="3461656" y="1673539"/>
              </a:cxn>
            </a:cxnLst>
            <a:rect l="txL" t="txT" r="txR" b="txB"/>
            <a:pathLst>
              <a:path w="4946769" h="1676733">
                <a:moveTo>
                  <a:pt x="3461656" y="1676733"/>
                </a:moveTo>
                <a:lnTo>
                  <a:pt x="0" y="1676733"/>
                </a:lnTo>
                <a:lnTo>
                  <a:pt x="0" y="1210789"/>
                </a:lnTo>
                <a:lnTo>
                  <a:pt x="3301007" y="1210789"/>
                </a:lnTo>
                <a:lnTo>
                  <a:pt x="3380855" y="997304"/>
                </a:lnTo>
                <a:cubicBezTo>
                  <a:pt x="3637561" y="458266"/>
                  <a:pt x="4161967" y="71296"/>
                  <a:pt x="4782152" y="8312"/>
                </a:cubicBezTo>
                <a:lnTo>
                  <a:pt x="4946769" y="0"/>
                </a:lnTo>
                <a:lnTo>
                  <a:pt x="4946769" y="529569"/>
                </a:lnTo>
                <a:lnTo>
                  <a:pt x="4888522" y="532510"/>
                </a:lnTo>
                <a:cubicBezTo>
                  <a:pt x="4317944" y="590456"/>
                  <a:pt x="3864334" y="1044066"/>
                  <a:pt x="3806389" y="1614644"/>
                </a:cubicBezTo>
                <a:lnTo>
                  <a:pt x="3803415" y="1673539"/>
                </a:lnTo>
                <a:lnTo>
                  <a:pt x="3461656" y="1673539"/>
                </a:lnTo>
                <a:close/>
              </a:path>
            </a:pathLst>
          </a:custGeom>
          <a:solidFill>
            <a:srgbClr val="919DCB"/>
          </a:solidFill>
          <a:ln w="12700">
            <a:noFill/>
          </a:ln>
        </p:spPr>
        <p:txBody>
          <a:bodyPr lIns="67391" tIns="33696" rIns="67391" bIns="33696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任意多边形 18"/>
          <p:cNvSpPr/>
          <p:nvPr/>
        </p:nvSpPr>
        <p:spPr>
          <a:xfrm flipV="1">
            <a:off x="755485" y="2993153"/>
            <a:ext cx="3664911" cy="1229743"/>
          </a:xfrm>
          <a:custGeom>
            <a:avLst/>
            <a:gdLst>
              <a:gd name="txL" fmla="*/ 0 w 4963097"/>
              <a:gd name="txT" fmla="*/ 0 h 1673539"/>
              <a:gd name="txR" fmla="*/ 4963097 w 4963097"/>
              <a:gd name="txB" fmla="*/ 1673539 h 1673539"/>
            </a:gdLst>
            <a:ahLst/>
            <a:cxnLst>
              <a:cxn ang="0">
                <a:pos x="3231680" y="1673539"/>
              </a:cxn>
              <a:cxn ang="0">
                <a:pos x="3819743" y="1673539"/>
              </a:cxn>
              <a:cxn ang="0">
                <a:pos x="3822717" y="1614644"/>
              </a:cxn>
              <a:cxn ang="0">
                <a:pos x="4904850" y="532510"/>
              </a:cxn>
              <a:cxn ang="0">
                <a:pos x="4963097" y="529569"/>
              </a:cxn>
              <a:cxn ang="0">
                <a:pos x="4963097" y="0"/>
              </a:cxn>
              <a:cxn ang="0">
                <a:pos x="4798480" y="8312"/>
              </a:cxn>
              <a:cxn ang="0">
                <a:pos x="3397183" y="997304"/>
              </a:cxn>
              <a:cxn ang="0">
                <a:pos x="3319938" y="1203828"/>
              </a:cxn>
              <a:cxn ang="0">
                <a:pos x="0" y="1203828"/>
              </a:cxn>
              <a:cxn ang="0">
                <a:pos x="0" y="1669772"/>
              </a:cxn>
              <a:cxn ang="0">
                <a:pos x="3231859" y="1669772"/>
              </a:cxn>
            </a:cxnLst>
            <a:rect l="txL" t="txT" r="txR" b="txB"/>
            <a:pathLst>
              <a:path w="4963097" h="1673539">
                <a:moveTo>
                  <a:pt x="3231680" y="1673539"/>
                </a:moveTo>
                <a:lnTo>
                  <a:pt x="3819743" y="1673539"/>
                </a:lnTo>
                <a:lnTo>
                  <a:pt x="3822717" y="1614644"/>
                </a:lnTo>
                <a:cubicBezTo>
                  <a:pt x="3880662" y="1044066"/>
                  <a:pt x="4334272" y="590456"/>
                  <a:pt x="4904850" y="532510"/>
                </a:cubicBezTo>
                <a:lnTo>
                  <a:pt x="4963097" y="529569"/>
                </a:lnTo>
                <a:lnTo>
                  <a:pt x="4963097" y="0"/>
                </a:lnTo>
                <a:lnTo>
                  <a:pt x="4798480" y="8312"/>
                </a:lnTo>
                <a:cubicBezTo>
                  <a:pt x="4178295" y="71296"/>
                  <a:pt x="3653889" y="458266"/>
                  <a:pt x="3397183" y="997304"/>
                </a:cubicBezTo>
                <a:lnTo>
                  <a:pt x="3319938" y="1203828"/>
                </a:lnTo>
                <a:lnTo>
                  <a:pt x="0" y="1203828"/>
                </a:lnTo>
                <a:lnTo>
                  <a:pt x="0" y="1669772"/>
                </a:lnTo>
                <a:lnTo>
                  <a:pt x="3231859" y="1669772"/>
                </a:lnTo>
                <a:close/>
              </a:path>
            </a:pathLst>
          </a:custGeom>
          <a:solidFill>
            <a:srgbClr val="C1CBE6"/>
          </a:solidFill>
          <a:ln w="12700">
            <a:noFill/>
          </a:ln>
        </p:spPr>
        <p:txBody>
          <a:bodyPr lIns="67391" tIns="33696" rIns="67391" bIns="33696" anchor="ctr"/>
          <a:lstStyle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文本框 22"/>
          <p:cNvSpPr/>
          <p:nvPr/>
        </p:nvSpPr>
        <p:spPr>
          <a:xfrm>
            <a:off x="6037786" y="2568460"/>
            <a:ext cx="1354830" cy="345049"/>
          </a:xfrm>
          <a:prstGeom prst="rect">
            <a:avLst/>
          </a:prstGeom>
          <a:noFill/>
          <a:ln w="9525">
            <a:noFill/>
          </a:ln>
        </p:spPr>
        <p:txBody>
          <a:bodyPr wrap="none" lIns="67391" tIns="33696" rIns="67391" bIns="33696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1800" b="1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QueryRow</a:t>
            </a:r>
            <a:endParaRPr lang="zh-CN" altLang="en-US" sz="1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8" name="文本框 22"/>
          <p:cNvSpPr/>
          <p:nvPr/>
        </p:nvSpPr>
        <p:spPr>
          <a:xfrm>
            <a:off x="6009189" y="2990820"/>
            <a:ext cx="1568029" cy="345049"/>
          </a:xfrm>
          <a:prstGeom prst="rect">
            <a:avLst/>
          </a:prstGeom>
          <a:noFill/>
          <a:ln w="9525">
            <a:noFill/>
          </a:ln>
        </p:spPr>
        <p:txBody>
          <a:bodyPr wrap="none" lIns="67391" tIns="33696" rIns="67391" bIns="33696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1800" b="1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QueryResult</a:t>
            </a:r>
            <a:endParaRPr lang="zh-CN" altLang="en-US" sz="1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文本框 22"/>
          <p:cNvSpPr/>
          <p:nvPr/>
        </p:nvSpPr>
        <p:spPr>
          <a:xfrm>
            <a:off x="1392264" y="2990820"/>
            <a:ext cx="1462808" cy="345049"/>
          </a:xfrm>
          <a:prstGeom prst="rect">
            <a:avLst/>
          </a:prstGeom>
          <a:noFill/>
          <a:ln w="9525">
            <a:noFill/>
          </a:ln>
        </p:spPr>
        <p:txBody>
          <a:bodyPr wrap="none" lIns="67391" tIns="33696" rIns="67391" bIns="33696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1800" b="1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QueryTable</a:t>
            </a:r>
            <a:endParaRPr lang="zh-CN" altLang="en-US" sz="1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文本框 22"/>
          <p:cNvSpPr/>
          <p:nvPr/>
        </p:nvSpPr>
        <p:spPr>
          <a:xfrm>
            <a:off x="1006043" y="2556781"/>
            <a:ext cx="2260078" cy="345049"/>
          </a:xfrm>
          <a:prstGeom prst="rect">
            <a:avLst/>
          </a:prstGeom>
          <a:noFill/>
          <a:ln w="9525">
            <a:noFill/>
          </a:ln>
        </p:spPr>
        <p:txBody>
          <a:bodyPr wrap="none" lIns="67391" tIns="33696" rIns="67391" bIns="33696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altLang="zh-CN" sz="1800" b="1" dirty="0" err="1">
                <a:solidFill>
                  <a:schemeClr val="bg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MultipleCondition</a:t>
            </a:r>
            <a:endParaRPr lang="zh-CN" altLang="en-US" sz="1800" b="1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3" name="文本框 4"/>
          <p:cNvSpPr txBox="1"/>
          <p:nvPr/>
        </p:nvSpPr>
        <p:spPr>
          <a:xfrm>
            <a:off x="710943" y="1375246"/>
            <a:ext cx="2744158" cy="1031467"/>
          </a:xfrm>
          <a:prstGeom prst="rect">
            <a:avLst/>
          </a:prstGeom>
          <a:noFill/>
          <a:effectLst/>
        </p:spPr>
        <p:txBody>
          <a:bodyPr wrap="square" lIns="67391" tIns="33696" rIns="67391" bIns="3369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依据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.g4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 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multipleCondition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部分的解析，设计 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multipleCondition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  /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Condition/Comparer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类实现条件的选择逻辑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A6638EAE-28CD-404B-9BC3-4B24C37F3703}"/>
              </a:ext>
            </a:extLst>
          </p:cNvPr>
          <p:cNvSpPr txBox="1"/>
          <p:nvPr/>
        </p:nvSpPr>
        <p:spPr>
          <a:xfrm>
            <a:off x="5687418" y="1303300"/>
            <a:ext cx="2275277" cy="1004908"/>
          </a:xfrm>
          <a:prstGeom prst="rect">
            <a:avLst/>
          </a:prstGeom>
          <a:noFill/>
          <a:effectLst/>
        </p:spPr>
        <p:txBody>
          <a:bodyPr wrap="square" lIns="67391" tIns="33696" rIns="67391" bIns="3369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为了方便查询，将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Row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扩展为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QueryRow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，存储多个表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JOIN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得到结果的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entries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和对应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Table.columns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之间的关系。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0ECF30D0-485C-46CA-A043-3CDCC905A1C4}"/>
              </a:ext>
            </a:extLst>
          </p:cNvPr>
          <p:cNvSpPr txBox="1"/>
          <p:nvPr/>
        </p:nvSpPr>
        <p:spPr>
          <a:xfrm>
            <a:off x="755484" y="3419534"/>
            <a:ext cx="2510637" cy="1004910"/>
          </a:xfrm>
          <a:prstGeom prst="rect">
            <a:avLst/>
          </a:prstGeom>
          <a:noFill/>
          <a:effectLst/>
        </p:spPr>
        <p:txBody>
          <a:bodyPr wrap="square" lIns="67391" tIns="33696" rIns="67391" bIns="3369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将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Table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扩展为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QueryTable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，在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QueryTable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中对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QueryRow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做条件逻辑的处理。以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QueryTable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为基类实现查询的单表和多表。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D4CC5A51-5353-4C0C-B4AA-28850E28D927}"/>
              </a:ext>
            </a:extLst>
          </p:cNvPr>
          <p:cNvSpPr txBox="1"/>
          <p:nvPr/>
        </p:nvSpPr>
        <p:spPr>
          <a:xfrm>
            <a:off x="5796706" y="3458052"/>
            <a:ext cx="2383535" cy="764844"/>
          </a:xfrm>
          <a:prstGeom prst="rect">
            <a:avLst/>
          </a:prstGeom>
          <a:noFill/>
          <a:effectLst/>
        </p:spPr>
        <p:txBody>
          <a:bodyPr wrap="square" lIns="67391" tIns="33696" rIns="67391" bIns="3369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对列做处理，在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QueryTable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的基础上获得筛选后的列值，创建成一个新的行返回结果。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7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55" y="-43145"/>
            <a:ext cx="9144636" cy="512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12130" y="1224012"/>
            <a:ext cx="8136904" cy="259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04218" y="1728068"/>
            <a:ext cx="1588572" cy="1588572"/>
          </a:xfrm>
          <a:prstGeom prst="ellipse">
            <a:avLst/>
          </a:prstGeom>
          <a:solidFill>
            <a:srgbClr val="919DCB"/>
          </a:solidFill>
          <a:ln>
            <a:solidFill>
              <a:srgbClr val="919D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04</a:t>
            </a:r>
            <a:endParaRPr lang="zh-CN" altLang="en-US" sz="5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文本框 24"/>
          <p:cNvSpPr txBox="1"/>
          <p:nvPr/>
        </p:nvSpPr>
        <p:spPr>
          <a:xfrm>
            <a:off x="2700362" y="2304132"/>
            <a:ext cx="569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事务模块</a:t>
            </a:r>
          </a:p>
        </p:txBody>
      </p:sp>
    </p:spTree>
    <p:extLst>
      <p:ext uri="{BB962C8B-B14F-4D97-AF65-F5344CB8AC3E}">
        <p14:creationId xmlns:p14="http://schemas.microsoft.com/office/powerpoint/2010/main" val="136767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/>
          <p:nvPr/>
        </p:nvCxnSpPr>
        <p:spPr>
          <a:xfrm>
            <a:off x="180082" y="43192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C:\Documents and Settings\Administrator\桌面\新建文件夹 (2)\5.15封面参考\复件 (27) 新建文件夹\0f1ac98d7ad0e382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70416">
            <a:off x="7198970" y="309105"/>
            <a:ext cx="2526441" cy="142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7740922" y="1224012"/>
            <a:ext cx="936104" cy="1296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8" name="文本框 24"/>
          <p:cNvSpPr txBox="1"/>
          <p:nvPr/>
        </p:nvSpPr>
        <p:spPr>
          <a:xfrm>
            <a:off x="36066" y="15492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04 </a:t>
            </a:r>
            <a:r>
              <a:rPr lang="zh-CN" altLang="en-US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事务模块</a:t>
            </a:r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>
            <a:off x="396105" y="1190492"/>
            <a:ext cx="360039" cy="367470"/>
          </a:xfrm>
          <a:custGeom>
            <a:avLst/>
            <a:gdLst>
              <a:gd name="T0" fmla="*/ 134 w 134"/>
              <a:gd name="T1" fmla="*/ 36 h 135"/>
              <a:gd name="T2" fmla="*/ 134 w 134"/>
              <a:gd name="T3" fmla="*/ 98 h 135"/>
              <a:gd name="T4" fmla="*/ 98 w 134"/>
              <a:gd name="T5" fmla="*/ 135 h 135"/>
              <a:gd name="T6" fmla="*/ 36 w 134"/>
              <a:gd name="T7" fmla="*/ 135 h 135"/>
              <a:gd name="T8" fmla="*/ 0 w 134"/>
              <a:gd name="T9" fmla="*/ 98 h 135"/>
              <a:gd name="T10" fmla="*/ 0 w 134"/>
              <a:gd name="T11" fmla="*/ 36 h 135"/>
              <a:gd name="T12" fmla="*/ 36 w 134"/>
              <a:gd name="T13" fmla="*/ 0 h 135"/>
              <a:gd name="T14" fmla="*/ 134 w 134"/>
              <a:gd name="T15" fmla="*/ 0 h 135"/>
              <a:gd name="T16" fmla="*/ 134 w 134"/>
              <a:gd name="T17" fmla="*/ 36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" h="135">
                <a:moveTo>
                  <a:pt x="134" y="36"/>
                </a:moveTo>
                <a:cubicBezTo>
                  <a:pt x="134" y="98"/>
                  <a:pt x="134" y="98"/>
                  <a:pt x="134" y="98"/>
                </a:cubicBezTo>
                <a:cubicBezTo>
                  <a:pt x="134" y="118"/>
                  <a:pt x="118" y="135"/>
                  <a:pt x="98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16" y="135"/>
                  <a:pt x="0" y="118"/>
                  <a:pt x="0" y="9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134" y="0"/>
                  <a:pt x="134" y="0"/>
                  <a:pt x="134" y="0"/>
                </a:cubicBezTo>
                <a:lnTo>
                  <a:pt x="134" y="36"/>
                </a:lnTo>
                <a:close/>
              </a:path>
            </a:pathLst>
          </a:custGeom>
          <a:solidFill>
            <a:srgbClr val="919D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04" tIns="33602" rIns="67204" bIns="33602" numCol="1" anchor="t" anchorCtr="0" compatLnSpc="1">
            <a:prstTxWarp prst="textNoShape">
              <a:avLst/>
            </a:prstTxWarp>
          </a:bodyPr>
          <a:lstStyle/>
          <a:p>
            <a:pPr defTabSz="896022">
              <a:defRPr/>
            </a:pPr>
            <a:endParaRPr lang="zh-CN" altLang="en-US" sz="1764" kern="0">
              <a:solidFill>
                <a:sysClr val="windowText" lastClr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828154" y="3592846"/>
            <a:ext cx="1152127" cy="36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8" rIns="89597" bIns="447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事务恢复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30D4E436-B18F-49CC-86A2-5801876CA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50" y="1178315"/>
            <a:ext cx="1152127" cy="36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8" rIns="89597" bIns="447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事务并发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AutoShape 3">
            <a:extLst>
              <a:ext uri="{FF2B5EF4-FFF2-40B4-BE49-F238E27FC236}">
                <a16:creationId xmlns:a16="http://schemas.microsoft.com/office/drawing/2014/main" id="{4B1BCE5D-8C96-4865-B84B-C26962475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314" y="730179"/>
            <a:ext cx="216024" cy="22916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C1CBE6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975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DB03D256-C4E7-4F9E-AA8E-87C029890026}"/>
              </a:ext>
            </a:extLst>
          </p:cNvPr>
          <p:cNvSpPr>
            <a:spLocks/>
          </p:cNvSpPr>
          <p:nvPr/>
        </p:nvSpPr>
        <p:spPr bwMode="auto">
          <a:xfrm>
            <a:off x="396106" y="3592846"/>
            <a:ext cx="360039" cy="367470"/>
          </a:xfrm>
          <a:custGeom>
            <a:avLst/>
            <a:gdLst>
              <a:gd name="T0" fmla="*/ 134 w 134"/>
              <a:gd name="T1" fmla="*/ 36 h 135"/>
              <a:gd name="T2" fmla="*/ 134 w 134"/>
              <a:gd name="T3" fmla="*/ 98 h 135"/>
              <a:gd name="T4" fmla="*/ 98 w 134"/>
              <a:gd name="T5" fmla="*/ 135 h 135"/>
              <a:gd name="T6" fmla="*/ 36 w 134"/>
              <a:gd name="T7" fmla="*/ 135 h 135"/>
              <a:gd name="T8" fmla="*/ 0 w 134"/>
              <a:gd name="T9" fmla="*/ 98 h 135"/>
              <a:gd name="T10" fmla="*/ 0 w 134"/>
              <a:gd name="T11" fmla="*/ 36 h 135"/>
              <a:gd name="T12" fmla="*/ 36 w 134"/>
              <a:gd name="T13" fmla="*/ 0 h 135"/>
              <a:gd name="T14" fmla="*/ 134 w 134"/>
              <a:gd name="T15" fmla="*/ 0 h 135"/>
              <a:gd name="T16" fmla="*/ 134 w 134"/>
              <a:gd name="T17" fmla="*/ 36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" h="135">
                <a:moveTo>
                  <a:pt x="134" y="36"/>
                </a:moveTo>
                <a:cubicBezTo>
                  <a:pt x="134" y="98"/>
                  <a:pt x="134" y="98"/>
                  <a:pt x="134" y="98"/>
                </a:cubicBezTo>
                <a:cubicBezTo>
                  <a:pt x="134" y="118"/>
                  <a:pt x="118" y="135"/>
                  <a:pt x="98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16" y="135"/>
                  <a:pt x="0" y="118"/>
                  <a:pt x="0" y="9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134" y="0"/>
                  <a:pt x="134" y="0"/>
                  <a:pt x="134" y="0"/>
                </a:cubicBezTo>
                <a:lnTo>
                  <a:pt x="134" y="36"/>
                </a:lnTo>
                <a:close/>
              </a:path>
            </a:pathLst>
          </a:custGeom>
          <a:solidFill>
            <a:srgbClr val="919D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04" tIns="33602" rIns="67204" bIns="33602" numCol="1" anchor="t" anchorCtr="0" compatLnSpc="1">
            <a:prstTxWarp prst="textNoShape">
              <a:avLst/>
            </a:prstTxWarp>
          </a:bodyPr>
          <a:lstStyle/>
          <a:p>
            <a:pPr defTabSz="896022">
              <a:defRPr/>
            </a:pPr>
            <a:endParaRPr lang="zh-CN" altLang="en-US" sz="1764" kern="0">
              <a:solidFill>
                <a:sysClr val="windowText" lastClr="00000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7" name="Text Box 11">
            <a:extLst>
              <a:ext uri="{FF2B5EF4-FFF2-40B4-BE49-F238E27FC236}">
                <a16:creationId xmlns:a16="http://schemas.microsoft.com/office/drawing/2014/main" id="{5F7A1F85-3FD0-4594-B76C-0DFBA0334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6348" y="660446"/>
            <a:ext cx="5472606" cy="33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8" rIns="89597" bIns="447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增加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begin transaction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commit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命令 （单个语句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auto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8" name="Text Box 11">
            <a:extLst>
              <a:ext uri="{FF2B5EF4-FFF2-40B4-BE49-F238E27FC236}">
                <a16:creationId xmlns:a16="http://schemas.microsoft.com/office/drawing/2014/main" id="{B548F1E9-175F-4A6E-BA1E-6576746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121" y="1805880"/>
            <a:ext cx="5616623" cy="33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8" rIns="89597" bIns="447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未得到锁的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session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进入队列，繁忙等待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A668337F-1DF9-48AD-A128-55A248065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314" y="1213584"/>
            <a:ext cx="216024" cy="22916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C1CBE6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975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0" name="AutoShape 3">
            <a:extLst>
              <a:ext uri="{FF2B5EF4-FFF2-40B4-BE49-F238E27FC236}">
                <a16:creationId xmlns:a16="http://schemas.microsoft.com/office/drawing/2014/main" id="{0E871065-6B5F-4785-8197-B701EAB27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314" y="1869747"/>
            <a:ext cx="216024" cy="22916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C1CBE6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975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1" name="Text Box 11">
            <a:extLst>
              <a:ext uri="{FF2B5EF4-FFF2-40B4-BE49-F238E27FC236}">
                <a16:creationId xmlns:a16="http://schemas.microsoft.com/office/drawing/2014/main" id="{87F2C82C-CF71-408F-BA93-2F4AD34E1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220" y="1069139"/>
            <a:ext cx="5184574" cy="5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8" rIns="89597" bIns="447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table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加共享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/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排他锁，共享锁读后立刻释放，排他锁在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commit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后才释放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2" name="Text Box 11">
            <a:extLst>
              <a:ext uri="{FF2B5EF4-FFF2-40B4-BE49-F238E27FC236}">
                <a16:creationId xmlns:a16="http://schemas.microsoft.com/office/drawing/2014/main" id="{0A6D61E1-729F-471D-B943-C4FEEEF4D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220" y="2745854"/>
            <a:ext cx="5184574" cy="33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8" rIns="89597" bIns="447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执行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select/insert/update/delete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语句时进行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writeLog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3" name="Text Box 11">
            <a:extLst>
              <a:ext uri="{FF2B5EF4-FFF2-40B4-BE49-F238E27FC236}">
                <a16:creationId xmlns:a16="http://schemas.microsoft.com/office/drawing/2014/main" id="{E084E099-4C55-4D74-9038-9FEE8BFFC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220" y="3259243"/>
            <a:ext cx="5871104" cy="5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8" rIns="89597" bIns="447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数据库重启时读取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data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文件和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文件，调用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readLog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顺序执行记录中已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commit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的语句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4" name="Text Box 11">
            <a:extLst>
              <a:ext uri="{FF2B5EF4-FFF2-40B4-BE49-F238E27FC236}">
                <a16:creationId xmlns:a16="http://schemas.microsoft.com/office/drawing/2014/main" id="{B9D8FBB2-832A-45E3-AA7F-5559E78E8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049" y="3924037"/>
            <a:ext cx="5871104" cy="33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8" rIns="89597" bIns="447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重启后从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中清除未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commit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的语句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5" name="Text Box 11">
            <a:extLst>
              <a:ext uri="{FF2B5EF4-FFF2-40B4-BE49-F238E27FC236}">
                <a16:creationId xmlns:a16="http://schemas.microsoft.com/office/drawing/2014/main" id="{DBAE939B-5580-491E-A2F5-06E3E21FA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608" y="4412898"/>
            <a:ext cx="6220433" cy="33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8" rIns="89597" bIns="447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每次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commit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后检查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log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文件大小，超过限制则将部分转存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data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文件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6" name="AutoShape 3">
            <a:extLst>
              <a:ext uri="{FF2B5EF4-FFF2-40B4-BE49-F238E27FC236}">
                <a16:creationId xmlns:a16="http://schemas.microsoft.com/office/drawing/2014/main" id="{5AF5F52C-C23F-4965-A695-12D653587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314" y="2799620"/>
            <a:ext cx="216024" cy="22916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C1CBE6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975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7" name="AutoShape 3">
            <a:extLst>
              <a:ext uri="{FF2B5EF4-FFF2-40B4-BE49-F238E27FC236}">
                <a16:creationId xmlns:a16="http://schemas.microsoft.com/office/drawing/2014/main" id="{BE2E8886-28F4-4C59-8A64-6BDDE861D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314" y="3456138"/>
            <a:ext cx="216024" cy="22916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C1CBE6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975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8" name="AutoShape 3">
            <a:extLst>
              <a:ext uri="{FF2B5EF4-FFF2-40B4-BE49-F238E27FC236}">
                <a16:creationId xmlns:a16="http://schemas.microsoft.com/office/drawing/2014/main" id="{7DE696A7-6F61-487B-AB11-2AEFA6698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314" y="3998524"/>
            <a:ext cx="216024" cy="22916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C1CBE6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975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9" name="AutoShape 3">
            <a:extLst>
              <a:ext uri="{FF2B5EF4-FFF2-40B4-BE49-F238E27FC236}">
                <a16:creationId xmlns:a16="http://schemas.microsoft.com/office/drawing/2014/main" id="{C126AF26-D347-4331-85F5-52E8A2B56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314" y="4466664"/>
            <a:ext cx="216024" cy="229160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16796 w 19679"/>
              <a:gd name="T11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C1CBE6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endParaRPr lang="zh-CN" altLang="en-US" sz="975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2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2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32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3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3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4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43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4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48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9" grpId="0"/>
          <p:bldP spid="47" grpId="0"/>
          <p:bldP spid="48" grpId="0"/>
          <p:bldP spid="51" grpId="0"/>
          <p:bldP spid="52" grpId="0"/>
          <p:bldP spid="53" grpId="0"/>
          <p:bldP spid="54" grpId="0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9" grpId="0"/>
          <p:bldP spid="47" grpId="0"/>
          <p:bldP spid="48" grpId="0"/>
          <p:bldP spid="51" grpId="0"/>
          <p:bldP spid="52" grpId="0"/>
          <p:bldP spid="53" grpId="0"/>
          <p:bldP spid="54" grpId="0"/>
          <p:bldP spid="55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27) 新建文件夹\0f1ac98d7ad0e382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871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4"/>
          <p:cNvSpPr txBox="1"/>
          <p:nvPr/>
        </p:nvSpPr>
        <p:spPr>
          <a:xfrm>
            <a:off x="-684014" y="1297761"/>
            <a:ext cx="569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感谢您的观看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176958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Administrator\桌面\新建文件夹 (2)\5.15封面参考\复件 (27) 新建文件夹\0f1ac98d7ad0e382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68425">
            <a:off x="1254706" y="-777576"/>
            <a:ext cx="9001125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4"/>
          <p:cNvSpPr txBox="1"/>
          <p:nvPr/>
        </p:nvSpPr>
        <p:spPr>
          <a:xfrm>
            <a:off x="1476226" y="1007988"/>
            <a:ext cx="569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主 要 内 容</a:t>
            </a:r>
          </a:p>
        </p:txBody>
      </p:sp>
      <p:sp>
        <p:nvSpPr>
          <p:cNvPr id="2" name="椭圆 1"/>
          <p:cNvSpPr/>
          <p:nvPr/>
        </p:nvSpPr>
        <p:spPr>
          <a:xfrm>
            <a:off x="1188194" y="2045717"/>
            <a:ext cx="833120" cy="833120"/>
          </a:xfrm>
          <a:prstGeom prst="ellipse">
            <a:avLst/>
          </a:prstGeom>
          <a:solidFill>
            <a:srgbClr val="919DCB"/>
          </a:solidFill>
          <a:ln>
            <a:solidFill>
              <a:srgbClr val="919D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01</a:t>
            </a:r>
            <a:endParaRPr lang="zh-CN" altLang="en-US" sz="28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060402" y="2045717"/>
            <a:ext cx="833120" cy="833120"/>
          </a:xfrm>
          <a:prstGeom prst="ellipse">
            <a:avLst/>
          </a:prstGeom>
          <a:solidFill>
            <a:srgbClr val="919DCB"/>
          </a:solidFill>
          <a:ln>
            <a:solidFill>
              <a:srgbClr val="919D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02</a:t>
            </a:r>
            <a:endParaRPr lang="zh-CN" altLang="en-US" sz="28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7" name="文本框 24"/>
          <p:cNvSpPr txBox="1"/>
          <p:nvPr/>
        </p:nvSpPr>
        <p:spPr>
          <a:xfrm>
            <a:off x="2543330" y="3255123"/>
            <a:ext cx="187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存储模块</a:t>
            </a:r>
          </a:p>
        </p:txBody>
      </p:sp>
      <p:sp>
        <p:nvSpPr>
          <p:cNvPr id="8" name="椭圆 7"/>
          <p:cNvSpPr/>
          <p:nvPr/>
        </p:nvSpPr>
        <p:spPr>
          <a:xfrm>
            <a:off x="4860602" y="2045717"/>
            <a:ext cx="833120" cy="833120"/>
          </a:xfrm>
          <a:prstGeom prst="ellipse">
            <a:avLst/>
          </a:prstGeom>
          <a:solidFill>
            <a:srgbClr val="919DCB"/>
          </a:solidFill>
          <a:ln>
            <a:solidFill>
              <a:srgbClr val="919D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03</a:t>
            </a:r>
            <a:endParaRPr lang="zh-CN" altLang="en-US" sz="28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732810" y="2045717"/>
            <a:ext cx="833120" cy="833120"/>
          </a:xfrm>
          <a:prstGeom prst="ellipse">
            <a:avLst/>
          </a:prstGeom>
          <a:solidFill>
            <a:srgbClr val="919DCB"/>
          </a:solidFill>
          <a:ln>
            <a:solidFill>
              <a:srgbClr val="919D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04</a:t>
            </a:r>
            <a:endParaRPr lang="zh-CN" altLang="en-US" sz="28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文本框 24"/>
          <p:cNvSpPr txBox="1"/>
          <p:nvPr/>
        </p:nvSpPr>
        <p:spPr>
          <a:xfrm>
            <a:off x="731086" y="325512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功能实现</a:t>
            </a:r>
          </a:p>
        </p:txBody>
      </p:sp>
      <p:sp>
        <p:nvSpPr>
          <p:cNvPr id="11" name="文本框 24"/>
          <p:cNvSpPr txBox="1"/>
          <p:nvPr/>
        </p:nvSpPr>
        <p:spPr>
          <a:xfrm>
            <a:off x="4378341" y="3255123"/>
            <a:ext cx="177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查询模块</a:t>
            </a:r>
          </a:p>
        </p:txBody>
      </p:sp>
      <p:sp>
        <p:nvSpPr>
          <p:cNvPr id="12" name="文本框 24"/>
          <p:cNvSpPr txBox="1"/>
          <p:nvPr/>
        </p:nvSpPr>
        <p:spPr>
          <a:xfrm>
            <a:off x="6257033" y="3255122"/>
            <a:ext cx="187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事务模块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6" grpId="0" animBg="1"/>
      <p:bldP spid="7" grpId="0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55" y="-43145"/>
            <a:ext cx="9144636" cy="512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12130" y="1224012"/>
            <a:ext cx="8136904" cy="259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04218" y="1728068"/>
            <a:ext cx="1588572" cy="1588572"/>
          </a:xfrm>
          <a:prstGeom prst="ellipse">
            <a:avLst/>
          </a:prstGeom>
          <a:solidFill>
            <a:srgbClr val="919DCB"/>
          </a:solidFill>
          <a:ln>
            <a:solidFill>
              <a:srgbClr val="919D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01</a:t>
            </a:r>
            <a:endParaRPr lang="zh-CN" altLang="en-US" sz="5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文本框 24"/>
          <p:cNvSpPr txBox="1"/>
          <p:nvPr/>
        </p:nvSpPr>
        <p:spPr>
          <a:xfrm>
            <a:off x="2700362" y="2304132"/>
            <a:ext cx="569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功能实现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180082" y="43192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Documents and Settings\Administrator\桌面\新建文件夹 (2)\5.15封面参考\复件 (27) 新建文件夹\0f1ac98d7ad0e382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70416">
            <a:off x="7198970" y="309105"/>
            <a:ext cx="2526441" cy="142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7740922" y="1224012"/>
            <a:ext cx="936104" cy="1296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2" name="文本框 24"/>
          <p:cNvSpPr txBox="1"/>
          <p:nvPr/>
        </p:nvSpPr>
        <p:spPr>
          <a:xfrm>
            <a:off x="36066" y="15492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01 </a:t>
            </a:r>
            <a:r>
              <a:rPr lang="zh-CN" altLang="en-US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功能实现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4CAB11-A529-428E-A600-4FCCCBC058CA}"/>
              </a:ext>
            </a:extLst>
          </p:cNvPr>
          <p:cNvSpPr txBox="1"/>
          <p:nvPr/>
        </p:nvSpPr>
        <p:spPr>
          <a:xfrm>
            <a:off x="321720" y="545390"/>
            <a:ext cx="51869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基础：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Database:  create/use/drop/show</a:t>
            </a: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Table: create/insert/select/update/delete/drop/show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Transaction</a:t>
            </a:r>
            <a:r>
              <a:rPr lang="zh-CN" altLang="en-US" dirty="0"/>
              <a:t>与</a:t>
            </a:r>
            <a:r>
              <a:rPr lang="en-US" altLang="zh-CN" dirty="0"/>
              <a:t>commit</a:t>
            </a:r>
            <a:r>
              <a:rPr lang="zh-CN" altLang="en-US" dirty="0"/>
              <a:t>、多客户端并发</a:t>
            </a:r>
            <a:endParaRPr lang="en-US" altLang="zh-C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CE0BB2-0A47-455C-BF04-5922866AA72A}"/>
              </a:ext>
            </a:extLst>
          </p:cNvPr>
          <p:cNvSpPr txBox="1"/>
          <p:nvPr/>
        </p:nvSpPr>
        <p:spPr>
          <a:xfrm>
            <a:off x="321720" y="2448148"/>
            <a:ext cx="6267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附加：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查询模块：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事务模块：对单一语句实现 </a:t>
            </a:r>
            <a:r>
              <a:rPr lang="en-US" altLang="zh-CN" dirty="0"/>
              <a:t>auto begin transaction </a:t>
            </a:r>
            <a:r>
              <a:rPr lang="zh-CN" altLang="en-US" dirty="0"/>
              <a:t>和 </a:t>
            </a:r>
            <a:r>
              <a:rPr lang="en-US" altLang="zh-CN" dirty="0"/>
              <a:t>auto commit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E3201-113B-4CE6-8C55-53393BC6B814}"/>
              </a:ext>
            </a:extLst>
          </p:cNvPr>
          <p:cNvSpPr txBox="1"/>
          <p:nvPr/>
        </p:nvSpPr>
        <p:spPr>
          <a:xfrm>
            <a:off x="1764258" y="2864493"/>
            <a:ext cx="4464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实现多表</a:t>
            </a:r>
            <a:r>
              <a:rPr lang="en-US" altLang="zh-CN" dirty="0"/>
              <a:t>JOIN</a:t>
            </a:r>
          </a:p>
          <a:p>
            <a:endParaRPr lang="en-US" altLang="zh-CN" dirty="0"/>
          </a:p>
          <a:p>
            <a:r>
              <a:rPr lang="en-US" altLang="zh-CN" dirty="0"/>
              <a:t>2. where</a:t>
            </a:r>
            <a:r>
              <a:rPr lang="zh-CN" altLang="en-US" dirty="0"/>
              <a:t>条件支持逻辑运算符（</a:t>
            </a:r>
            <a:r>
              <a:rPr lang="en-US" altLang="zh-CN" dirty="0"/>
              <a:t>and/or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其他标准</a:t>
            </a:r>
            <a:r>
              <a:rPr lang="en-US" altLang="zh-CN" dirty="0"/>
              <a:t>SQL</a:t>
            </a:r>
            <a:r>
              <a:rPr lang="zh-CN" altLang="en-US" dirty="0"/>
              <a:t>支持的查询语法如： *，</a:t>
            </a:r>
            <a:r>
              <a:rPr lang="en-US" altLang="zh-CN" dirty="0"/>
              <a:t>distinct.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55" y="-43145"/>
            <a:ext cx="9144636" cy="512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12130" y="1224012"/>
            <a:ext cx="8136904" cy="259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04218" y="1728068"/>
            <a:ext cx="1588572" cy="1588572"/>
          </a:xfrm>
          <a:prstGeom prst="ellipse">
            <a:avLst/>
          </a:prstGeom>
          <a:solidFill>
            <a:srgbClr val="919DCB"/>
          </a:solidFill>
          <a:ln>
            <a:solidFill>
              <a:srgbClr val="919D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02</a:t>
            </a:r>
            <a:endParaRPr lang="zh-CN" altLang="en-US" sz="5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文本框 24"/>
          <p:cNvSpPr txBox="1"/>
          <p:nvPr/>
        </p:nvSpPr>
        <p:spPr>
          <a:xfrm>
            <a:off x="2700362" y="2304132"/>
            <a:ext cx="569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存储模块</a:t>
            </a:r>
          </a:p>
        </p:txBody>
      </p:sp>
    </p:spTree>
    <p:extLst>
      <p:ext uri="{BB962C8B-B14F-4D97-AF65-F5344CB8AC3E}">
        <p14:creationId xmlns:p14="http://schemas.microsoft.com/office/powerpoint/2010/main" val="59917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>
            <a:off x="180082" y="43192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Documents and Settings\Administrator\桌面\新建文件夹 (2)\5.15封面参考\复件 (27) 新建文件夹\0f1ac98d7ad0e382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70416">
            <a:off x="7198970" y="309105"/>
            <a:ext cx="2526441" cy="142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7740922" y="1224012"/>
            <a:ext cx="936104" cy="1296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8" name="文本框 24"/>
          <p:cNvSpPr txBox="1"/>
          <p:nvPr/>
        </p:nvSpPr>
        <p:spPr>
          <a:xfrm>
            <a:off x="36066" y="15492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02</a:t>
            </a:r>
            <a:r>
              <a:rPr lang="zh-CN" altLang="en-US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存储模块</a:t>
            </a:r>
          </a:p>
        </p:txBody>
      </p:sp>
      <p:sp>
        <p:nvSpPr>
          <p:cNvPr id="2" name="矩形 1"/>
          <p:cNvSpPr/>
          <p:nvPr/>
        </p:nvSpPr>
        <p:spPr>
          <a:xfrm rot="2700000">
            <a:off x="3357176" y="1504833"/>
            <a:ext cx="901726" cy="901885"/>
          </a:xfrm>
          <a:prstGeom prst="rect">
            <a:avLst/>
          </a:prstGeom>
          <a:solidFill>
            <a:srgbClr val="C1CB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bg1">
                  <a:lumMod val="9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3357176" y="2886926"/>
            <a:ext cx="901726" cy="901885"/>
          </a:xfrm>
          <a:prstGeom prst="rect">
            <a:avLst/>
          </a:prstGeom>
          <a:solidFill>
            <a:srgbClr val="919D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bg1">
                  <a:lumMod val="9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rot="13500000">
            <a:off x="4761056" y="1521461"/>
            <a:ext cx="901726" cy="901885"/>
          </a:xfrm>
          <a:prstGeom prst="rect">
            <a:avLst/>
          </a:prstGeom>
          <a:solidFill>
            <a:srgbClr val="919DC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bg1">
                  <a:lumMod val="9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 rot="13500000">
            <a:off x="4761056" y="2903555"/>
            <a:ext cx="901726" cy="901885"/>
          </a:xfrm>
          <a:prstGeom prst="rect">
            <a:avLst/>
          </a:prstGeom>
          <a:solidFill>
            <a:srgbClr val="C1CB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bg1">
                  <a:lumMod val="9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4803755" y="1803126"/>
            <a:ext cx="9687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alpha val="9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delete</a:t>
            </a:r>
            <a:endParaRPr lang="zh-CN" altLang="en-US" sz="1400" b="1" dirty="0">
              <a:solidFill>
                <a:schemeClr val="tx1">
                  <a:alpha val="9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8" name="文本框 25"/>
          <p:cNvSpPr txBox="1"/>
          <p:nvPr/>
        </p:nvSpPr>
        <p:spPr>
          <a:xfrm>
            <a:off x="5849592" y="727834"/>
            <a:ext cx="3259482" cy="10291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deleteEntry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(entry) 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提供待删除记录的主 </a:t>
            </a:r>
            <a:r>
              <a:rPr lang="en-US" altLang="zh-CN" sz="1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entry</a:t>
            </a:r>
            <a:r>
              <a:rPr lang="zh-CN" altLang="en-US" sz="1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，将对应记录自 </a:t>
            </a:r>
            <a:r>
              <a:rPr lang="en-US" altLang="zh-CN" sz="1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index </a:t>
            </a:r>
            <a:r>
              <a:rPr lang="zh-CN" altLang="en-US" sz="1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中删除，并在主键记录中删除 </a:t>
            </a:r>
            <a:r>
              <a:rPr lang="en-US" altLang="zh-CN" sz="1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entry</a:t>
            </a:r>
            <a:endParaRPr lang="zh-CN" altLang="zh-CN" sz="1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4760828" y="3174328"/>
            <a:ext cx="102089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alpha val="9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update</a:t>
            </a:r>
            <a:endParaRPr lang="zh-CN" altLang="en-US" b="1" dirty="0">
              <a:solidFill>
                <a:schemeClr val="tx1">
                  <a:alpha val="9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0" name="文本框 1"/>
          <p:cNvSpPr txBox="1"/>
          <p:nvPr/>
        </p:nvSpPr>
        <p:spPr>
          <a:xfrm>
            <a:off x="5858831" y="2581368"/>
            <a:ext cx="2940802" cy="12692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accent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update(</a:t>
            </a:r>
            <a:r>
              <a:rPr lang="en-US" altLang="zh-CN" sz="1200" dirty="0" err="1">
                <a:solidFill>
                  <a:schemeClr val="accent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columnName</a:t>
            </a:r>
            <a:r>
              <a:rPr lang="en-US" altLang="zh-CN" sz="1200" dirty="0">
                <a:solidFill>
                  <a:schemeClr val="accent1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, comparer, conditions)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在修改列为主键和不为主键的情况下有不同操作</a:t>
            </a:r>
            <a:endParaRPr lang="zh-CN" altLang="zh-CN" sz="12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3399829" y="1786498"/>
            <a:ext cx="80434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tx1">
                    <a:alpha val="9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insert</a:t>
            </a:r>
            <a:endParaRPr lang="zh-CN" altLang="en-US" b="1" dirty="0">
              <a:solidFill>
                <a:schemeClr val="tx1">
                  <a:alpha val="9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3035667" y="3215997"/>
            <a:ext cx="133093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 err="1">
                <a:solidFill>
                  <a:srgbClr val="FFFFFF">
                    <a:alpha val="9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ValueParser</a:t>
            </a:r>
            <a:endParaRPr lang="zh-CN" altLang="en-US" sz="1200" b="1" dirty="0">
              <a:solidFill>
                <a:srgbClr val="FFFFFF">
                  <a:alpha val="9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4" name="文本框 32"/>
          <p:cNvSpPr txBox="1"/>
          <p:nvPr/>
        </p:nvSpPr>
        <p:spPr>
          <a:xfrm>
            <a:off x="100765" y="2658458"/>
            <a:ext cx="3104231" cy="22295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1" dirty="0" err="1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getValue</a:t>
            </a:r>
            <a:r>
              <a:rPr lang="en-US" altLang="zh-CN" sz="1200" b="1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(column, string)</a:t>
            </a:r>
            <a:r>
              <a:rPr lang="zh-CN" altLang="en-US" sz="1200" b="1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：</a:t>
            </a:r>
            <a:endParaRPr lang="en-US" altLang="zh-CN" sz="1200" b="1" dirty="0">
              <a:solidFill>
                <a:srgbClr val="00206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根据列定义将 </a:t>
            </a:r>
            <a:r>
              <a:rPr lang="en-US" altLang="zh-CN" sz="1200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string </a:t>
            </a:r>
            <a:r>
              <a:rPr lang="zh-CN" altLang="en-US" sz="1200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转换成 </a:t>
            </a:r>
            <a:r>
              <a:rPr lang="en-US" altLang="zh-CN" sz="1200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comparable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rgbClr val="00206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err="1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checkValid</a:t>
            </a:r>
            <a:r>
              <a:rPr lang="en-US" altLang="zh-CN" sz="1200" b="1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(column, comparable)</a:t>
            </a:r>
            <a:r>
              <a:rPr lang="zh-CN" altLang="en-US" sz="1200" b="1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：</a:t>
            </a:r>
            <a:endParaRPr lang="en-US" altLang="zh-CN" sz="1200" b="1" dirty="0">
              <a:solidFill>
                <a:srgbClr val="00206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检查非空和长度限制合法性</a:t>
            </a:r>
            <a:endParaRPr lang="en-US" altLang="zh-CN" sz="1200" dirty="0">
              <a:solidFill>
                <a:srgbClr val="00206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rgbClr val="00206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err="1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comparerToComparable</a:t>
            </a:r>
            <a:r>
              <a:rPr lang="en-US" altLang="zh-CN" sz="1200" b="1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(column, comparer)</a:t>
            </a:r>
            <a:r>
              <a:rPr lang="zh-CN" altLang="en-US" sz="1200" b="1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：</a:t>
            </a:r>
            <a:endParaRPr lang="en-US" altLang="zh-CN" sz="1200" b="1" dirty="0">
              <a:solidFill>
                <a:srgbClr val="00206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2060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将逻辑判断值类型根据列类型转换成相应值。</a:t>
            </a:r>
            <a:endParaRPr lang="zh-CN" altLang="zh-CN" sz="1200" dirty="0">
              <a:solidFill>
                <a:srgbClr val="002060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2" name="文本框 32">
            <a:extLst>
              <a:ext uri="{FF2B5EF4-FFF2-40B4-BE49-F238E27FC236}">
                <a16:creationId xmlns:a16="http://schemas.microsoft.com/office/drawing/2014/main" id="{EA066DDB-2B71-4CE4-A682-122A5128A4F4}"/>
              </a:ext>
            </a:extLst>
          </p:cNvPr>
          <p:cNvSpPr txBox="1"/>
          <p:nvPr/>
        </p:nvSpPr>
        <p:spPr>
          <a:xfrm>
            <a:off x="66134" y="734852"/>
            <a:ext cx="4508112" cy="7891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insertEntries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(</a:t>
            </a:r>
            <a:r>
              <a:rPr lang="en-US" altLang="zh-CN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entryList</a:t>
            </a:r>
            <a:r>
              <a:rPr lang="en-US" altLang="zh-CN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tx2">
                  <a:lumMod val="60000"/>
                  <a:lumOff val="40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根据是否指定插入列构造有序行数据插入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96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180082" y="43192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C:\Documents and Settings\Administrator\桌面\新建文件夹 (2)\5.15封面参考\复件 (27) 新建文件夹\0f1ac98d7ad0e382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70416">
            <a:off x="7198970" y="309105"/>
            <a:ext cx="2526441" cy="142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7740922" y="1224012"/>
            <a:ext cx="936104" cy="1296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6" name="文本框 24"/>
          <p:cNvSpPr txBox="1"/>
          <p:nvPr/>
        </p:nvSpPr>
        <p:spPr>
          <a:xfrm>
            <a:off x="36066" y="15492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02</a:t>
            </a:r>
            <a:r>
              <a:rPr lang="zh-CN" altLang="en-US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存储模块</a:t>
            </a:r>
          </a:p>
        </p:txBody>
      </p:sp>
      <p:sp>
        <p:nvSpPr>
          <p:cNvPr id="2" name="Freeform 22"/>
          <p:cNvSpPr/>
          <p:nvPr/>
        </p:nvSpPr>
        <p:spPr bwMode="auto">
          <a:xfrm>
            <a:off x="4602638" y="1014172"/>
            <a:ext cx="1068388" cy="1281508"/>
          </a:xfrm>
          <a:custGeom>
            <a:avLst/>
            <a:gdLst>
              <a:gd name="T0" fmla="*/ 0 w 285"/>
              <a:gd name="T1" fmla="*/ 0 h 342"/>
              <a:gd name="T2" fmla="*/ 0 w 285"/>
              <a:gd name="T3" fmla="*/ 68 h 342"/>
              <a:gd name="T4" fmla="*/ 52 w 285"/>
              <a:gd name="T5" fmla="*/ 143 h 342"/>
              <a:gd name="T6" fmla="*/ 0 w 285"/>
              <a:gd name="T7" fmla="*/ 217 h 342"/>
              <a:gd name="T8" fmla="*/ 0 w 285"/>
              <a:gd name="T9" fmla="*/ 285 h 342"/>
              <a:gd name="T10" fmla="*/ 86 w 285"/>
              <a:gd name="T11" fmla="*/ 285 h 342"/>
              <a:gd name="T12" fmla="*/ 142 w 285"/>
              <a:gd name="T13" fmla="*/ 342 h 342"/>
              <a:gd name="T14" fmla="*/ 199 w 285"/>
              <a:gd name="T15" fmla="*/ 285 h 342"/>
              <a:gd name="T16" fmla="*/ 285 w 285"/>
              <a:gd name="T17" fmla="*/ 285 h 342"/>
              <a:gd name="T18" fmla="*/ 285 w 285"/>
              <a:gd name="T19" fmla="*/ 0 h 342"/>
              <a:gd name="T20" fmla="*/ 0 w 285"/>
              <a:gd name="T21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5" h="342">
                <a:moveTo>
                  <a:pt x="0" y="0"/>
                </a:moveTo>
                <a:cubicBezTo>
                  <a:pt x="0" y="68"/>
                  <a:pt x="0" y="68"/>
                  <a:pt x="0" y="68"/>
                </a:cubicBezTo>
                <a:cubicBezTo>
                  <a:pt x="30" y="79"/>
                  <a:pt x="52" y="108"/>
                  <a:pt x="52" y="143"/>
                </a:cubicBezTo>
                <a:cubicBezTo>
                  <a:pt x="52" y="177"/>
                  <a:pt x="30" y="206"/>
                  <a:pt x="0" y="217"/>
                </a:cubicBezTo>
                <a:cubicBezTo>
                  <a:pt x="0" y="285"/>
                  <a:pt x="0" y="285"/>
                  <a:pt x="0" y="285"/>
                </a:cubicBezTo>
                <a:cubicBezTo>
                  <a:pt x="86" y="285"/>
                  <a:pt x="86" y="285"/>
                  <a:pt x="86" y="285"/>
                </a:cubicBezTo>
                <a:cubicBezTo>
                  <a:pt x="86" y="316"/>
                  <a:pt x="111" y="342"/>
                  <a:pt x="142" y="342"/>
                </a:cubicBezTo>
                <a:cubicBezTo>
                  <a:pt x="173" y="342"/>
                  <a:pt x="199" y="316"/>
                  <a:pt x="199" y="285"/>
                </a:cubicBezTo>
                <a:cubicBezTo>
                  <a:pt x="285" y="285"/>
                  <a:pt x="285" y="285"/>
                  <a:pt x="285" y="285"/>
                </a:cubicBezTo>
                <a:cubicBezTo>
                  <a:pt x="285" y="0"/>
                  <a:pt x="285" y="0"/>
                  <a:pt x="28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DC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6" name="Freeform 23"/>
          <p:cNvSpPr/>
          <p:nvPr/>
        </p:nvSpPr>
        <p:spPr bwMode="auto">
          <a:xfrm>
            <a:off x="4393089" y="2170945"/>
            <a:ext cx="1281113" cy="1068717"/>
          </a:xfrm>
          <a:custGeom>
            <a:avLst/>
            <a:gdLst>
              <a:gd name="T0" fmla="*/ 274 w 342"/>
              <a:gd name="T1" fmla="*/ 0 h 285"/>
              <a:gd name="T2" fmla="*/ 199 w 342"/>
              <a:gd name="T3" fmla="*/ 52 h 285"/>
              <a:gd name="T4" fmla="*/ 124 w 342"/>
              <a:gd name="T5" fmla="*/ 0 h 285"/>
              <a:gd name="T6" fmla="*/ 57 w 342"/>
              <a:gd name="T7" fmla="*/ 0 h 285"/>
              <a:gd name="T8" fmla="*/ 57 w 342"/>
              <a:gd name="T9" fmla="*/ 86 h 285"/>
              <a:gd name="T10" fmla="*/ 0 w 342"/>
              <a:gd name="T11" fmla="*/ 142 h 285"/>
              <a:gd name="T12" fmla="*/ 57 w 342"/>
              <a:gd name="T13" fmla="*/ 199 h 285"/>
              <a:gd name="T14" fmla="*/ 57 w 342"/>
              <a:gd name="T15" fmla="*/ 285 h 285"/>
              <a:gd name="T16" fmla="*/ 342 w 342"/>
              <a:gd name="T17" fmla="*/ 285 h 285"/>
              <a:gd name="T18" fmla="*/ 342 w 342"/>
              <a:gd name="T19" fmla="*/ 0 h 285"/>
              <a:gd name="T20" fmla="*/ 274 w 342"/>
              <a:gd name="T21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2" h="285">
                <a:moveTo>
                  <a:pt x="274" y="0"/>
                </a:moveTo>
                <a:cubicBezTo>
                  <a:pt x="263" y="30"/>
                  <a:pt x="234" y="52"/>
                  <a:pt x="199" y="52"/>
                </a:cubicBezTo>
                <a:cubicBezTo>
                  <a:pt x="165" y="52"/>
                  <a:pt x="136" y="30"/>
                  <a:pt x="12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86"/>
                  <a:pt x="57" y="86"/>
                  <a:pt x="57" y="86"/>
                </a:cubicBezTo>
                <a:cubicBezTo>
                  <a:pt x="25" y="86"/>
                  <a:pt x="0" y="111"/>
                  <a:pt x="0" y="142"/>
                </a:cubicBezTo>
                <a:cubicBezTo>
                  <a:pt x="0" y="173"/>
                  <a:pt x="25" y="199"/>
                  <a:pt x="57" y="199"/>
                </a:cubicBezTo>
                <a:cubicBezTo>
                  <a:pt x="57" y="285"/>
                  <a:pt x="57" y="285"/>
                  <a:pt x="57" y="285"/>
                </a:cubicBezTo>
                <a:cubicBezTo>
                  <a:pt x="342" y="285"/>
                  <a:pt x="342" y="285"/>
                  <a:pt x="342" y="285"/>
                </a:cubicBezTo>
                <a:cubicBezTo>
                  <a:pt x="342" y="0"/>
                  <a:pt x="342" y="0"/>
                  <a:pt x="342" y="0"/>
                </a:cubicBezTo>
                <a:lnTo>
                  <a:pt x="274" y="0"/>
                </a:lnTo>
                <a:close/>
              </a:path>
            </a:pathLst>
          </a:custGeom>
          <a:solidFill>
            <a:srgbClr val="C1CBE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Freeform 24"/>
          <p:cNvSpPr/>
          <p:nvPr/>
        </p:nvSpPr>
        <p:spPr bwMode="auto">
          <a:xfrm>
            <a:off x="3432652" y="1956565"/>
            <a:ext cx="1068387" cy="1283096"/>
          </a:xfrm>
          <a:custGeom>
            <a:avLst/>
            <a:gdLst>
              <a:gd name="T0" fmla="*/ 285 w 285"/>
              <a:gd name="T1" fmla="*/ 124 h 342"/>
              <a:gd name="T2" fmla="*/ 285 w 285"/>
              <a:gd name="T3" fmla="*/ 57 h 342"/>
              <a:gd name="T4" fmla="*/ 199 w 285"/>
              <a:gd name="T5" fmla="*/ 57 h 342"/>
              <a:gd name="T6" fmla="*/ 142 w 285"/>
              <a:gd name="T7" fmla="*/ 0 h 342"/>
              <a:gd name="T8" fmla="*/ 86 w 285"/>
              <a:gd name="T9" fmla="*/ 57 h 342"/>
              <a:gd name="T10" fmla="*/ 0 w 285"/>
              <a:gd name="T11" fmla="*/ 57 h 342"/>
              <a:gd name="T12" fmla="*/ 0 w 285"/>
              <a:gd name="T13" fmla="*/ 342 h 342"/>
              <a:gd name="T14" fmla="*/ 285 w 285"/>
              <a:gd name="T15" fmla="*/ 342 h 342"/>
              <a:gd name="T16" fmla="*/ 285 w 285"/>
              <a:gd name="T17" fmla="*/ 274 h 342"/>
              <a:gd name="T18" fmla="*/ 233 w 285"/>
              <a:gd name="T19" fmla="*/ 199 h 342"/>
              <a:gd name="T20" fmla="*/ 285 w 285"/>
              <a:gd name="T21" fmla="*/ 124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5" h="342">
                <a:moveTo>
                  <a:pt x="285" y="124"/>
                </a:moveTo>
                <a:cubicBezTo>
                  <a:pt x="285" y="57"/>
                  <a:pt x="285" y="57"/>
                  <a:pt x="285" y="57"/>
                </a:cubicBezTo>
                <a:cubicBezTo>
                  <a:pt x="199" y="57"/>
                  <a:pt x="199" y="57"/>
                  <a:pt x="199" y="57"/>
                </a:cubicBezTo>
                <a:cubicBezTo>
                  <a:pt x="199" y="25"/>
                  <a:pt x="174" y="0"/>
                  <a:pt x="142" y="0"/>
                </a:cubicBezTo>
                <a:cubicBezTo>
                  <a:pt x="111" y="0"/>
                  <a:pt x="86" y="25"/>
                  <a:pt x="86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342"/>
                  <a:pt x="0" y="342"/>
                  <a:pt x="0" y="342"/>
                </a:cubicBezTo>
                <a:cubicBezTo>
                  <a:pt x="285" y="342"/>
                  <a:pt x="285" y="342"/>
                  <a:pt x="285" y="342"/>
                </a:cubicBezTo>
                <a:cubicBezTo>
                  <a:pt x="285" y="274"/>
                  <a:pt x="285" y="274"/>
                  <a:pt x="285" y="274"/>
                </a:cubicBezTo>
                <a:cubicBezTo>
                  <a:pt x="255" y="263"/>
                  <a:pt x="233" y="234"/>
                  <a:pt x="233" y="199"/>
                </a:cubicBezTo>
                <a:cubicBezTo>
                  <a:pt x="233" y="165"/>
                  <a:pt x="255" y="136"/>
                  <a:pt x="285" y="124"/>
                </a:cubicBezTo>
                <a:close/>
              </a:path>
            </a:pathLst>
          </a:custGeom>
          <a:solidFill>
            <a:srgbClr val="919DC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6" name="Freeform 25"/>
          <p:cNvSpPr/>
          <p:nvPr/>
        </p:nvSpPr>
        <p:spPr bwMode="auto">
          <a:xfrm>
            <a:off x="3432652" y="997419"/>
            <a:ext cx="1277937" cy="1068718"/>
          </a:xfrm>
          <a:custGeom>
            <a:avLst/>
            <a:gdLst>
              <a:gd name="T0" fmla="*/ 217 w 341"/>
              <a:gd name="T1" fmla="*/ 285 h 285"/>
              <a:gd name="T2" fmla="*/ 285 w 341"/>
              <a:gd name="T3" fmla="*/ 285 h 285"/>
              <a:gd name="T4" fmla="*/ 285 w 341"/>
              <a:gd name="T5" fmla="*/ 199 h 285"/>
              <a:gd name="T6" fmla="*/ 341 w 341"/>
              <a:gd name="T7" fmla="*/ 143 h 285"/>
              <a:gd name="T8" fmla="*/ 285 w 341"/>
              <a:gd name="T9" fmla="*/ 86 h 285"/>
              <a:gd name="T10" fmla="*/ 285 w 341"/>
              <a:gd name="T11" fmla="*/ 0 h 285"/>
              <a:gd name="T12" fmla="*/ 0 w 341"/>
              <a:gd name="T13" fmla="*/ 0 h 285"/>
              <a:gd name="T14" fmla="*/ 0 w 341"/>
              <a:gd name="T15" fmla="*/ 285 h 285"/>
              <a:gd name="T16" fmla="*/ 68 w 341"/>
              <a:gd name="T17" fmla="*/ 285 h 285"/>
              <a:gd name="T18" fmla="*/ 142 w 341"/>
              <a:gd name="T19" fmla="*/ 233 h 285"/>
              <a:gd name="T20" fmla="*/ 217 w 341"/>
              <a:gd name="T21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1" h="285">
                <a:moveTo>
                  <a:pt x="217" y="285"/>
                </a:moveTo>
                <a:cubicBezTo>
                  <a:pt x="285" y="285"/>
                  <a:pt x="285" y="285"/>
                  <a:pt x="285" y="285"/>
                </a:cubicBezTo>
                <a:cubicBezTo>
                  <a:pt x="285" y="199"/>
                  <a:pt x="285" y="199"/>
                  <a:pt x="285" y="199"/>
                </a:cubicBezTo>
                <a:cubicBezTo>
                  <a:pt x="316" y="199"/>
                  <a:pt x="341" y="174"/>
                  <a:pt x="341" y="143"/>
                </a:cubicBezTo>
                <a:cubicBezTo>
                  <a:pt x="341" y="111"/>
                  <a:pt x="316" y="86"/>
                  <a:pt x="285" y="86"/>
                </a:cubicBezTo>
                <a:cubicBezTo>
                  <a:pt x="285" y="0"/>
                  <a:pt x="285" y="0"/>
                  <a:pt x="28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5"/>
                  <a:pt x="0" y="285"/>
                  <a:pt x="0" y="285"/>
                </a:cubicBezTo>
                <a:cubicBezTo>
                  <a:pt x="68" y="285"/>
                  <a:pt x="68" y="285"/>
                  <a:pt x="68" y="285"/>
                </a:cubicBezTo>
                <a:cubicBezTo>
                  <a:pt x="79" y="255"/>
                  <a:pt x="108" y="233"/>
                  <a:pt x="142" y="233"/>
                </a:cubicBezTo>
                <a:cubicBezTo>
                  <a:pt x="177" y="233"/>
                  <a:pt x="206" y="255"/>
                  <a:pt x="217" y="285"/>
                </a:cubicBezTo>
                <a:close/>
              </a:path>
            </a:pathLst>
          </a:custGeom>
          <a:solidFill>
            <a:srgbClr val="C1CBE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1" name="Rectangle 39"/>
          <p:cNvSpPr>
            <a:spLocks noChangeArrowheads="1"/>
          </p:cNvSpPr>
          <p:nvPr/>
        </p:nvSpPr>
        <p:spPr bwMode="auto">
          <a:xfrm>
            <a:off x="1052140" y="1014172"/>
            <a:ext cx="2133275" cy="1159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持久化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调用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persist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函数来持久化元数据和数据</a:t>
            </a:r>
          </a:p>
        </p:txBody>
      </p:sp>
      <p:sp>
        <p:nvSpPr>
          <p:cNvPr id="22" name="Rectangle 39"/>
          <p:cNvSpPr>
            <a:spLocks noChangeArrowheads="1"/>
          </p:cNvSpPr>
          <p:nvPr/>
        </p:nvSpPr>
        <p:spPr bwMode="auto">
          <a:xfrm>
            <a:off x="5902839" y="1002690"/>
            <a:ext cx="2447925" cy="141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恢复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在构造函数中调用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recover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函数来重建对象结构，恢复元数据和数据。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7" name="TextBox 76">
            <a:extLst>
              <a:ext uri="{FF2B5EF4-FFF2-40B4-BE49-F238E27FC236}">
                <a16:creationId xmlns:a16="http://schemas.microsoft.com/office/drawing/2014/main" id="{63AEC242-B7B8-49B2-AC40-76A418F1F4E9}"/>
              </a:ext>
            </a:extLst>
          </p:cNvPr>
          <p:cNvSpPr txBox="1"/>
          <p:nvPr/>
        </p:nvSpPr>
        <p:spPr>
          <a:xfrm>
            <a:off x="3001425" y="2566803"/>
            <a:ext cx="133093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rgbClr val="FFFFFF">
                    <a:alpha val="9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persist</a:t>
            </a:r>
            <a:endParaRPr lang="zh-CN" altLang="en-US" sz="1200" b="1" dirty="0">
              <a:solidFill>
                <a:srgbClr val="FFFFFF">
                  <a:alpha val="9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8" name="TextBox 76">
            <a:extLst>
              <a:ext uri="{FF2B5EF4-FFF2-40B4-BE49-F238E27FC236}">
                <a16:creationId xmlns:a16="http://schemas.microsoft.com/office/drawing/2014/main" id="{E0D0BD88-BFEB-4A17-A70E-B8A610FA6A98}"/>
              </a:ext>
            </a:extLst>
          </p:cNvPr>
          <p:cNvSpPr txBox="1"/>
          <p:nvPr/>
        </p:nvSpPr>
        <p:spPr>
          <a:xfrm>
            <a:off x="4193348" y="1388442"/>
            <a:ext cx="133093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rgbClr val="FFFFFF">
                    <a:alpha val="9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recover</a:t>
            </a:r>
            <a:endParaRPr lang="zh-CN" altLang="en-US" sz="1200" b="1" dirty="0">
              <a:solidFill>
                <a:srgbClr val="FFFFFF">
                  <a:alpha val="9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9" name="TextBox 76">
            <a:extLst>
              <a:ext uri="{FF2B5EF4-FFF2-40B4-BE49-F238E27FC236}">
                <a16:creationId xmlns:a16="http://schemas.microsoft.com/office/drawing/2014/main" id="{5B42C3AB-DF59-41CD-B1A6-E75F64B6DE41}"/>
              </a:ext>
            </a:extLst>
          </p:cNvPr>
          <p:cNvSpPr txBox="1"/>
          <p:nvPr/>
        </p:nvSpPr>
        <p:spPr>
          <a:xfrm>
            <a:off x="3039890" y="1396838"/>
            <a:ext cx="133093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rgbClr val="002060">
                    <a:alpha val="9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serialize</a:t>
            </a:r>
            <a:endParaRPr lang="zh-CN" altLang="en-US" sz="1200" b="1" dirty="0">
              <a:solidFill>
                <a:srgbClr val="002060">
                  <a:alpha val="9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0" name="TextBox 76">
            <a:extLst>
              <a:ext uri="{FF2B5EF4-FFF2-40B4-BE49-F238E27FC236}">
                <a16:creationId xmlns:a16="http://schemas.microsoft.com/office/drawing/2014/main" id="{2EFAC4F7-E06C-4ACC-9264-999E237899FC}"/>
              </a:ext>
            </a:extLst>
          </p:cNvPr>
          <p:cNvSpPr txBox="1"/>
          <p:nvPr/>
        </p:nvSpPr>
        <p:spPr>
          <a:xfrm>
            <a:off x="4266798" y="2569160"/>
            <a:ext cx="133093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rgbClr val="002060">
                    <a:alpha val="95000"/>
                  </a:srgb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deserialize</a:t>
            </a:r>
            <a:endParaRPr lang="zh-CN" altLang="en-US" sz="1200" b="1" dirty="0">
              <a:solidFill>
                <a:srgbClr val="002060">
                  <a:alpha val="95000"/>
                </a:srgb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A004F7-7D15-48AA-848A-AEAA0A329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16" y="3383671"/>
            <a:ext cx="6334306" cy="14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0" grpId="0" animBg="1"/>
      <p:bldP spid="16" grpId="0" animBg="1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55" y="-43145"/>
            <a:ext cx="9144636" cy="512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12130" y="1224012"/>
            <a:ext cx="8136904" cy="2592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404218" y="1728068"/>
            <a:ext cx="1588572" cy="1588572"/>
          </a:xfrm>
          <a:prstGeom prst="ellipse">
            <a:avLst/>
          </a:prstGeom>
          <a:solidFill>
            <a:srgbClr val="919DCB"/>
          </a:solidFill>
          <a:ln>
            <a:solidFill>
              <a:srgbClr val="919D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03</a:t>
            </a:r>
            <a:endParaRPr lang="zh-CN" altLang="en-US" sz="5400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文本框 24"/>
          <p:cNvSpPr txBox="1"/>
          <p:nvPr/>
        </p:nvSpPr>
        <p:spPr>
          <a:xfrm>
            <a:off x="2628354" y="2196197"/>
            <a:ext cx="569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查询模块</a:t>
            </a:r>
          </a:p>
        </p:txBody>
      </p:sp>
    </p:spTree>
    <p:extLst>
      <p:ext uri="{BB962C8B-B14F-4D97-AF65-F5344CB8AC3E}">
        <p14:creationId xmlns:p14="http://schemas.microsoft.com/office/powerpoint/2010/main" val="8721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180082" y="431924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Documents and Settings\Administrator\桌面\新建文件夹 (2)\5.15封面参考\复件 (27) 新建文件夹\0f1ac98d7ad0e382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70416">
            <a:off x="7198970" y="309105"/>
            <a:ext cx="2526441" cy="142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7740922" y="1224012"/>
            <a:ext cx="936104" cy="1296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32" name="文本框 24"/>
          <p:cNvSpPr txBox="1"/>
          <p:nvPr/>
        </p:nvSpPr>
        <p:spPr>
          <a:xfrm>
            <a:off x="36066" y="15492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03</a:t>
            </a:r>
            <a:r>
              <a:rPr lang="zh-CN" altLang="en-US" sz="1200" spc="600" dirty="0">
                <a:solidFill>
                  <a:srgbClr val="919DCB"/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查询模块</a:t>
            </a:r>
          </a:p>
        </p:txBody>
      </p:sp>
      <p:graphicFrame>
        <p:nvGraphicFramePr>
          <p:cNvPr id="41" name="图示 40">
            <a:extLst>
              <a:ext uri="{FF2B5EF4-FFF2-40B4-BE49-F238E27FC236}">
                <a16:creationId xmlns:a16="http://schemas.microsoft.com/office/drawing/2014/main" id="{51D2F1A0-0BF5-4404-BA2B-0C4B12C44D27}"/>
              </a:ext>
            </a:extLst>
          </p:cNvPr>
          <p:cNvGraphicFramePr/>
          <p:nvPr/>
        </p:nvGraphicFramePr>
        <p:xfrm>
          <a:off x="324099" y="876300"/>
          <a:ext cx="7848872" cy="3456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813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76">
        <p:fade/>
      </p:transition>
    </mc:Choice>
    <mc:Fallback xmlns="">
      <p:transition spd="med" advTm="2376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"/>
  <p:tag name="ISPRING_SCORM_RATE_SLIDES" val="0"/>
  <p:tag name="ISPRING_SCORM_RATE_QUIZZES" val="0"/>
  <p:tag name="ISPRING_SCORM_PASSING_SCORE" val="0.000000"/>
  <p:tag name="ISPRING_ULTRA_SCORM_COURSE_ID" val="720B5AC5-FAD0-4F1E-8533-500A371B3CA7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G:\第七批已完成作品\150191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551</Words>
  <Application>Microsoft Office PowerPoint</Application>
  <PresentationFormat>Custom</PresentationFormat>
  <Paragraphs>112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inpin heiti</vt:lpstr>
      <vt:lpstr>等线</vt:lpstr>
      <vt:lpstr>Arial</vt:lpstr>
      <vt:lpstr>Calibri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</dc:title>
  <dc:creator>彭维方</dc:creator>
  <cp:lastModifiedBy> </cp:lastModifiedBy>
  <cp:revision>31</cp:revision>
  <dcterms:modified xsi:type="dcterms:W3CDTF">2021-06-26T09:46:34Z</dcterms:modified>
</cp:coreProperties>
</file>